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ppt/notesSlides/notesSlide4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81" r:id="rId2"/>
    <p:sldId id="274" r:id="rId3"/>
    <p:sldId id="282" r:id="rId4"/>
    <p:sldId id="257" r:id="rId5"/>
    <p:sldId id="283" r:id="rId6"/>
    <p:sldId id="284" r:id="rId7"/>
    <p:sldId id="286" r:id="rId8"/>
    <p:sldId id="287" r:id="rId9"/>
    <p:sldId id="289" r:id="rId10"/>
    <p:sldId id="288" r:id="rId11"/>
    <p:sldId id="290" r:id="rId12"/>
    <p:sldId id="304" r:id="rId13"/>
    <p:sldId id="291" r:id="rId14"/>
    <p:sldId id="292" r:id="rId15"/>
    <p:sldId id="261" r:id="rId16"/>
    <p:sldId id="302" r:id="rId17"/>
    <p:sldId id="305" r:id="rId18"/>
    <p:sldId id="293" r:id="rId19"/>
    <p:sldId id="307" r:id="rId20"/>
    <p:sldId id="333" r:id="rId21"/>
    <p:sldId id="337" r:id="rId22"/>
    <p:sldId id="331" r:id="rId23"/>
    <p:sldId id="332" r:id="rId24"/>
    <p:sldId id="313" r:id="rId25"/>
    <p:sldId id="308" r:id="rId26"/>
    <p:sldId id="334" r:id="rId27"/>
    <p:sldId id="338" r:id="rId28"/>
    <p:sldId id="314" r:id="rId29"/>
    <p:sldId id="316" r:id="rId30"/>
    <p:sldId id="309" r:id="rId31"/>
    <p:sldId id="317" r:id="rId32"/>
    <p:sldId id="339" r:id="rId33"/>
    <p:sldId id="335" r:id="rId34"/>
    <p:sldId id="336" r:id="rId35"/>
    <p:sldId id="318" r:id="rId36"/>
    <p:sldId id="310" r:id="rId37"/>
    <p:sldId id="319" r:id="rId38"/>
    <p:sldId id="340" r:id="rId39"/>
    <p:sldId id="341" r:id="rId40"/>
    <p:sldId id="320" r:id="rId41"/>
    <p:sldId id="321" r:id="rId42"/>
    <p:sldId id="322" r:id="rId43"/>
    <p:sldId id="348" r:id="rId44"/>
    <p:sldId id="349" r:id="rId45"/>
    <p:sldId id="350" r:id="rId46"/>
    <p:sldId id="351" r:id="rId47"/>
    <p:sldId id="326" r:id="rId48"/>
    <p:sldId id="327" r:id="rId49"/>
    <p:sldId id="328" r:id="rId50"/>
    <p:sldId id="329" r:id="rId51"/>
    <p:sldId id="330" r:id="rId52"/>
    <p:sldId id="300" r:id="rId53"/>
    <p:sldId id="347" r:id="rId54"/>
    <p:sldId id="345" r:id="rId55"/>
    <p:sldId id="346" r:id="rId56"/>
    <p:sldId id="342" r:id="rId5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8ED5"/>
    <a:srgbClr val="FFFF00"/>
    <a:srgbClr val="00B0F0"/>
    <a:srgbClr val="000000"/>
    <a:srgbClr val="0070C0"/>
    <a:srgbClr val="A6A6A6"/>
    <a:srgbClr val="0D0D0D"/>
    <a:srgbClr val="C00000"/>
    <a:srgbClr val="8EB4E3"/>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125" autoAdjust="0"/>
  </p:normalViewPr>
  <p:slideViewPr>
    <p:cSldViewPr>
      <p:cViewPr varScale="1">
        <p:scale>
          <a:sx n="64" d="100"/>
          <a:sy n="64" d="100"/>
        </p:scale>
        <p:origin x="-1344" y="-108"/>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81948C-B218-4B8A-9CDB-D9D3CDEA5224}" type="datetimeFigureOut">
              <a:rPr lang="en-US" smtClean="0"/>
              <a:pPr/>
              <a:t>10/30/2014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81DFF94-D3F0-4DBF-857E-EF836ED2865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مهدی ناصری</a:t>
            </a:r>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باور نانوشته ولی عمومی و فراگیر وجود دارد که بسیار سخت‌گیرانه‌است. طبق این باور، «ایده جدید کسب و کار» یعنی ایجاد خلاقانه یک مدل کسب و کار کاملا جدید که تا به حال وجود نداشته است. یعنی طراحی خلاقانه تمام ارکان یک بوم مدل کسب و کار، به نحوی که تا به حال به ذهن کسی خطور نکرده است. اگر شما هم اینطور فکر می‌کنید و حتی فکر می‌کنید می‌توانید در دنیای کنونی مدلی از کسب و کار ایجاد کنید که تا به حال وجود نداشته است پس شما چاره‌ای ندارید جز اینکه یک نابغه باشید، در غیر این صورت شکست‌های بسیار سختی خواهید خورد. و اگر مطمئنید که یک نابغه‌اید توصیه می‌کنم وقت‌تان را با خواندن ادامه این نوشتار تلف نکنید.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در یک باور درست، یک «ایده جدید کسب و کار» یعنی نوآوری در بازطراحی یک یا چند رکن از ارکان مدل کسب و کار و تقلید بقیه ارکان از رقبا؛ بله اشتباه تایپ نکرده‌ام: </a:t>
            </a:r>
            <a:r>
              <a:rPr lang="fa-IR" sz="1200" b="1" kern="1200" dirty="0" smtClean="0">
                <a:solidFill>
                  <a:schemeClr val="tx1"/>
                </a:solidFill>
                <a:latin typeface="+mn-lt"/>
                <a:ea typeface="+mn-ea"/>
                <a:cs typeface="+mn-cs"/>
              </a:rPr>
              <a:t>تقلید از رقبا</a:t>
            </a:r>
            <a:r>
              <a:rPr lang="fa-IR" sz="1200" kern="1200" dirty="0" smtClean="0">
                <a:solidFill>
                  <a:schemeClr val="tx1"/>
                </a:solidFill>
                <a:latin typeface="+mn-lt"/>
                <a:ea typeface="+mn-ea"/>
                <a:cs typeface="+mn-cs"/>
              </a:rPr>
              <a:t> (این دفعه بزرگ‌تر نوشتم که مطمئن شوید اشتباهی در کار نیست). و نوآوری یعنی طرحی برای ایجاد تمایز رقابتی. اگر بخواهم خلاصه‌تر بگویم یعنی شما باید بخشی از کار را به روشی انجام دهید که بقیه رقبای‌تان بلد نیستند و این تمایز باید به نحوی باشد که برای شما مزیت رقابتی ایجاد کند.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در یک باور درست، یک «ایده جدید کسب و کار» یعنی نوآوری در بازطراحی یک یا چند رکن از ارکان مدل کسب و کار و تقلید بقیه ارکان از رقبا؛ بله اشتباه تایپ نکرده‌ام: </a:t>
            </a:r>
            <a:r>
              <a:rPr lang="fa-IR" sz="1200" b="1" kern="1200" dirty="0" smtClean="0">
                <a:solidFill>
                  <a:schemeClr val="tx1"/>
                </a:solidFill>
                <a:latin typeface="+mn-lt"/>
                <a:ea typeface="+mn-ea"/>
                <a:cs typeface="+mn-cs"/>
              </a:rPr>
              <a:t>تقلید از رقبا</a:t>
            </a:r>
            <a:r>
              <a:rPr lang="fa-IR" sz="1200" kern="1200" dirty="0" smtClean="0">
                <a:solidFill>
                  <a:schemeClr val="tx1"/>
                </a:solidFill>
                <a:latin typeface="+mn-lt"/>
                <a:ea typeface="+mn-ea"/>
                <a:cs typeface="+mn-cs"/>
              </a:rPr>
              <a:t> (این دفعه بزرگ‌تر نوشتم که مطمئن شوید اشتباهی در کار نیست). و نوآوری یعنی طرحی برای ایجاد تمایز رقابتی. اگر بخواهم خلاصه‌تر بگویم یعنی شما باید بخشی از کار را به روشی انجام دهید که بقیه رقبای‌تان بلد نیستند و این تمایز باید به نحوی باشد که برای شما مزیت رقابتی ایجاد کند.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در یک باور درست، یک «ایده جدید کسب و کار» یعنی نوآوری در بازطراحی یک یا چند رکن از ارکان مدل کسب و کار و تقلید بقیه ارکان از رقبا؛ بله اشتباه تایپ نکرده‌ام: </a:t>
            </a:r>
            <a:r>
              <a:rPr lang="fa-IR" sz="1200" b="1" kern="1200" dirty="0" smtClean="0">
                <a:solidFill>
                  <a:schemeClr val="tx1"/>
                </a:solidFill>
                <a:latin typeface="+mn-lt"/>
                <a:ea typeface="+mn-ea"/>
                <a:cs typeface="+mn-cs"/>
              </a:rPr>
              <a:t>تقلید از رقبا</a:t>
            </a:r>
            <a:r>
              <a:rPr lang="fa-IR" sz="1200" kern="1200" dirty="0" smtClean="0">
                <a:solidFill>
                  <a:schemeClr val="tx1"/>
                </a:solidFill>
                <a:latin typeface="+mn-lt"/>
                <a:ea typeface="+mn-ea"/>
                <a:cs typeface="+mn-cs"/>
              </a:rPr>
              <a:t> (این دفعه بزرگ‌تر نوشتم که مطمئن شوید اشتباهی در کار نیست). و نوآوری یعنی طرحی برای ایجاد تمایز رقابتی. اگر بخواهم خلاصه‌تر بگویم یعنی شما باید بخشی از کار را به روشی انجام دهید که بقیه رقبای‌تان بلد نیستند و این تمایز باید به نحوی باشد که برای شما مزیت رقابتی ایجاد کند.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در یک باور درست، یک «ایده جدید کسب و کار» یعنی نوآوری در بازطراحی یک یا چند رکن از ارکان مدل کسب و کار و تقلید بقیه ارکان از رقبا؛ بله اشتباه تایپ نکرده‌ام: </a:t>
            </a:r>
            <a:r>
              <a:rPr lang="fa-IR" sz="1200" b="1" kern="1200" dirty="0" smtClean="0">
                <a:solidFill>
                  <a:schemeClr val="tx1"/>
                </a:solidFill>
                <a:latin typeface="+mn-lt"/>
                <a:ea typeface="+mn-ea"/>
                <a:cs typeface="+mn-cs"/>
              </a:rPr>
              <a:t>تقلید از رقبا</a:t>
            </a:r>
            <a:r>
              <a:rPr lang="fa-IR" sz="1200" kern="1200" dirty="0" smtClean="0">
                <a:solidFill>
                  <a:schemeClr val="tx1"/>
                </a:solidFill>
                <a:latin typeface="+mn-lt"/>
                <a:ea typeface="+mn-ea"/>
                <a:cs typeface="+mn-cs"/>
              </a:rPr>
              <a:t> (این دفعه بزرگ‌تر نوشتم که مطمئن شوید اشتباهی در کار نیست). و نوآوری یعنی طرحی برای ایجاد تمایز رقابتی. اگر بخواهم خلاصه‌تر بگویم یعنی شما باید بخشی از کار را به روشی انجام دهید که بقیه رقبای‌تان بلد نیستند و این تمایز باید به نحوی باشد که برای شما مزیت رقابتی ایجاد کند.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sz="1200" kern="1200" dirty="0" smtClean="0">
                <a:solidFill>
                  <a:schemeClr val="tx1"/>
                </a:solidFill>
                <a:latin typeface="+mn-lt"/>
                <a:ea typeface="+mn-ea"/>
                <a:cs typeface="+mn-cs"/>
              </a:rPr>
              <a:t>بنابراین مدل کسب و کار، نقطه شروع خوبی برای فرایند «خلق ایده کسب و کار جدید» است. و از این رو، چه ابزاری بهتر از «بوم مدل کسب و کار» برای آغاز «ایده‌آفرینی».</a:t>
            </a:r>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E17BCC-2F56-4820-8AAB-D7B36CB1C731}" type="slidenum">
              <a:rPr lang="es-MX"/>
              <a:pPr fontAlgn="base">
                <a:spcBef>
                  <a:spcPct val="0"/>
                </a:spcBef>
                <a:spcAft>
                  <a:spcPct val="0"/>
                </a:spcAft>
              </a:pPr>
              <a:t>16</a:t>
            </a:fld>
            <a:endParaRPr lang="es-MX"/>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p:spPr>
      </p:sp>
      <p:sp>
        <p:nvSpPr>
          <p:cNvPr id="73731"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r>
              <a:rPr lang="fa-IR" dirty="0" smtClean="0"/>
              <a:t>به</a:t>
            </a:r>
            <a:r>
              <a:rPr lang="fa-IR" baseline="0" dirty="0" smtClean="0"/>
              <a:t> شما می‌گوید کسب و کار شما چگونه کار می‌کند</a:t>
            </a:r>
            <a:endParaRPr lang="en-US" dirty="0" smtClean="0"/>
          </a:p>
        </p:txBody>
      </p:sp>
      <p:sp>
        <p:nvSpPr>
          <p:cNvPr id="73732"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9E17BCC-2F56-4820-8AAB-D7B36CB1C731}" type="slidenum">
              <a:rPr lang="es-MX"/>
              <a:pPr fontAlgn="base">
                <a:spcBef>
                  <a:spcPct val="0"/>
                </a:spcBef>
                <a:spcAft>
                  <a:spcPct val="0"/>
                </a:spcAft>
              </a:pPr>
              <a:t>17</a:t>
            </a:fld>
            <a:endParaRPr lang="es-MX"/>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بر اساس آنچه در کتاب «خلق مدل کسب و کار» [لینک معرفی] پیشنهاد شده است، هر 9 رکن سازنده بوم مدل کسب و کار می‌تواند نقطه آغازی برای خلق ایده جدید کسب و کار باشد. به هنگام «ایده‌آفرینی» این 9 جزء سازنده را می‌توان به چهار کانون نوآوری اساسی تقسیم‌بندی کرد: بر اساس منبع (شامل سه جزء شرکای کلیدی، فعالیت‌های کلیدی و منابع کلیدی)، ارزش پیشنهادی، مشتری (شامل سه جزء بخش مشتری، ارتباط با مشتری و کانال‌های توزیع) و منابع مالی (شامل دو جزء هزینه‌ها و درآمدها).</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بر اساس آنچه در کتاب «خلق مدل کسب و کار» [لینک معرفی] پیشنهاد شده است، هر 9 رکن سازنده بوم مدل کسب و کار می‌تواند نقطه آغازی برای خلق ایده جدید کسب و کار باشد. به هنگام «ایده‌آفرینی» این 9 جزء سازنده را می‌توان به چهار کانون نوآوری اساسی تقسیم‌بندی کرد: بر اساس منبع (شامل سه جزء شرکای کلیدی، فعالیت‌های کلیدی و منابع کلیدی)، ارزش پیشنهادی، مشتری (شامل سه جزء بخش مشتری، ارتباط با مشتری و کانال‌های توزیع) و منابع مالی (شامل دو جزء هزینه‌ها و درآمدها).</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داستان همه کارآفرینان معمولا از یک جمله آغاز می‌شود: «من ایده‌ای دارم». این جمله گرچه آغازی برای داستان صدها کارآفرینی موفق و هزاران کارآفرینی ناموفق بوده است ولی، خود پایان ساعت‌ها و روزها و هفته‌ها و گاه سال‌ها کلنجار رفتن و سعی و تلاش فرد است که معمولا سخنی از آن به میان نمی‌آید. ولی واقعا چگونه می‌توان یک ایده کسب و کار جدید خلق کرد؟ این پرسشی است که شاید بتوان از جنبه‌های مختلف به آن پاسخ گفت و در این نوشتار ما «ایده‌آفرینی» را به عنوان یکی از مراحل سیستماتیک «کارآفرینی» و مبتنی بر مدل کسب و کار معرفی می‌نماییم. پس اگر با مدل کسب و کار و به خصوص «بوم مدل کسب و کار» آشنا نیستید به شما توصیه می‌کنم قبل از مطالعه این نوشتار با این ابزار و روش قدرتمند آشنا شوید. (لینک‌ها)</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نوآوری بر اساس منبع، ریشه در زیرساخت‌ها (شامل منابع و فعالیت‌های کلیدی) و شرکای کلیدی موجود دارد. در این استراتژی، ایده اصلی ایجاد فرصتی جدید و یا استفاده از فرصتی موجود برای بهبود کارآیی و بالا رفتن بهره‌وری در فرایندهای کسب و کار است. نوآوری در این کانون را می‌توان با روش‌های مختلفی ایجاد کرد: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استفاده از منابع موجود یا بکارگیری منابع جدیدی که رقبای شما به آن دسترسی ندارند.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بازطراحی کارآتر فعالیت‌های کلیدی که می‌تواند مبتنی بر فناوری‌های جدید باشد.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دسترسی آسان به یک شریک تجاری منحصربه‌فرد که فرایندهای کسب و کار شما را با کیفیت بالاتری پشتیبانی می‌کند.</a:t>
            </a:r>
            <a:endParaRPr lang="en-US" sz="1200" kern="1200" dirty="0" smtClean="0">
              <a:solidFill>
                <a:schemeClr val="tx1"/>
              </a:solidFill>
              <a:latin typeface="+mn-lt"/>
              <a:ea typeface="+mn-ea"/>
              <a:cs typeface="+mn-cs"/>
            </a:endParaRPr>
          </a:p>
          <a:p>
            <a:pPr rtl="1"/>
            <a:r>
              <a:rPr lang="fa-IR" sz="1200" kern="1200" dirty="0" smtClean="0">
                <a:solidFill>
                  <a:schemeClr val="tx1"/>
                </a:solidFill>
                <a:latin typeface="+mn-lt"/>
                <a:ea typeface="+mn-ea"/>
                <a:cs typeface="+mn-cs"/>
              </a:rPr>
              <a:t>این تاکتیک‌ها باعث بالا رفتن بهره‌وری شده و به تبع آن، برای شما مزیت رقابتی با رقبای‌تان ایجاد خواهد کرد.</a:t>
            </a:r>
            <a:endParaRPr lang="en-US" sz="1200" kern="1200" dirty="0" smtClean="0">
              <a:solidFill>
                <a:schemeClr val="tx1"/>
              </a:solidFill>
              <a:latin typeface="+mn-lt"/>
              <a:ea typeface="+mn-ea"/>
              <a:cs typeface="+mn-cs"/>
            </a:endParaRPr>
          </a:p>
          <a:p>
            <a:r>
              <a:rPr lang="fa-IR" sz="1200" kern="1200" dirty="0" smtClean="0">
                <a:solidFill>
                  <a:schemeClr val="tx1"/>
                </a:solidFill>
                <a:latin typeface="+mn-lt"/>
                <a:ea typeface="+mn-ea"/>
                <a:cs typeface="+mn-cs"/>
              </a:rPr>
              <a:t>برای مثال خدمات ابری آمازون در زمینه وب بر اساس زیرساخت پردازشی و سرورهای قدرتمندی که برای پشتیبانی خرده‌فروشی سایت آمازون در دسترس بودند، شکل گرفت. خدمات جدید آمازون، شامل ارائه ظرفیت‌های پردازشی سرور و فضای ذخیره‌سازی به شرکت‌های دیگر است.</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نوآوری بر اساس منبع، ریشه در زیرساخت‌ها (شامل منابع و فعالیت‌های کلیدی) و شرکای کلیدی موجود دارد. در این استراتژی، ایده اصلی ایجاد فرصتی جدید و یا استفاده از فرصتی موجود برای بهبود کارآیی و بالا رفتن بهره‌وری در فرایندهای کسب و کار است. نوآوری در این کانون را می‌توان با روش‌های مختلفی ایجاد کرد: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استفاده از منابع موجود یا بکارگیری منابع جدیدی که رقبای شما به آن دسترسی ندارند.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بازطراحی کارآتر فعالیت‌های کلیدی که می‌تواند مبتنی بر فناوری‌های جدید باشد.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دسترسی آسان به یک شریک تجاری منحصربه‌فرد که فرایندهای کسب و کار شما را با کیفیت بالاتری پشتیبانی می‌کند.</a:t>
            </a:r>
            <a:endParaRPr lang="en-US" sz="1200" kern="1200" dirty="0" smtClean="0">
              <a:solidFill>
                <a:schemeClr val="tx1"/>
              </a:solidFill>
              <a:latin typeface="+mn-lt"/>
              <a:ea typeface="+mn-ea"/>
              <a:cs typeface="+mn-cs"/>
            </a:endParaRPr>
          </a:p>
          <a:p>
            <a:pPr rtl="1"/>
            <a:r>
              <a:rPr lang="fa-IR" sz="1200" kern="1200" dirty="0" smtClean="0">
                <a:solidFill>
                  <a:schemeClr val="tx1"/>
                </a:solidFill>
                <a:latin typeface="+mn-lt"/>
                <a:ea typeface="+mn-ea"/>
                <a:cs typeface="+mn-cs"/>
              </a:rPr>
              <a:t>این تاکتیک‌ها باعث بالا رفتن بهره‌وری شده و به تبع آن، برای شما مزیت رقابتی با رقبای‌تان ایجاد خواهد کرد.</a:t>
            </a:r>
            <a:endParaRPr lang="en-US" sz="1200" kern="1200" dirty="0" smtClean="0">
              <a:solidFill>
                <a:schemeClr val="tx1"/>
              </a:solidFill>
              <a:latin typeface="+mn-lt"/>
              <a:ea typeface="+mn-ea"/>
              <a:cs typeface="+mn-cs"/>
            </a:endParaRPr>
          </a:p>
          <a:p>
            <a:r>
              <a:rPr lang="fa-IR" sz="1200" kern="1200" dirty="0" smtClean="0">
                <a:solidFill>
                  <a:schemeClr val="tx1"/>
                </a:solidFill>
                <a:latin typeface="+mn-lt"/>
                <a:ea typeface="+mn-ea"/>
                <a:cs typeface="+mn-cs"/>
              </a:rPr>
              <a:t>برای مثال خدمات ابری آمازون در زمینه وب بر اساس زیرساخت پردازشی و سرورهای قدرتمندی که برای پشتیبانی خرده‌فروشی سایت آمازون در دسترس بودند، شکل گرفت. خدمات جدید آمازون، شامل ارائه ظرفیت‌های پردازشی سرور و فضای ذخیره‌سازی به شرکت‌های دیگر است.</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نوآوری بر اساس منبع، ریشه در زیرساخت‌ها (شامل منابع و فعالیت‌های کلیدی) و شرکای کلیدی موجود دارد. در این استراتژی، ایده اصلی ایجاد فرصتی جدید و یا استفاده از فرصتی موجود برای بهبود کارآیی و بالا رفتن بهره‌وری در فرایندهای کسب و کار است. نوآوری در این کانون را می‌توان با روش‌های مختلفی ایجاد کرد: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استفاده از منابع موجود یا بکارگیری منابع جدیدی که رقبای شما به آن دسترسی ندارند.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بازطراحی کارآتر فعالیت‌های کلیدی که می‌تواند مبتنی بر فناوری‌های جدید باشد.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دسترسی آسان به یک شریک تجاری منحصربه‌فرد که فرایندهای کسب و کار شما را با کیفیت بالاتری پشتیبانی می‌کند.</a:t>
            </a:r>
            <a:endParaRPr lang="en-US" sz="1200" kern="1200" dirty="0" smtClean="0">
              <a:solidFill>
                <a:schemeClr val="tx1"/>
              </a:solidFill>
              <a:latin typeface="+mn-lt"/>
              <a:ea typeface="+mn-ea"/>
              <a:cs typeface="+mn-cs"/>
            </a:endParaRPr>
          </a:p>
          <a:p>
            <a:pPr rtl="1"/>
            <a:r>
              <a:rPr lang="fa-IR" sz="1200" kern="1200" dirty="0" smtClean="0">
                <a:solidFill>
                  <a:schemeClr val="tx1"/>
                </a:solidFill>
                <a:latin typeface="+mn-lt"/>
                <a:ea typeface="+mn-ea"/>
                <a:cs typeface="+mn-cs"/>
              </a:rPr>
              <a:t>این تاکتیک‌ها باعث بالا رفتن بهره‌وری شده و به تبع آن، برای شما مزیت رقابتی با رقبای‌تان ایجاد خواهد کرد.</a:t>
            </a:r>
            <a:endParaRPr lang="en-US" sz="1200" kern="1200" dirty="0" smtClean="0">
              <a:solidFill>
                <a:schemeClr val="tx1"/>
              </a:solidFill>
              <a:latin typeface="+mn-lt"/>
              <a:ea typeface="+mn-ea"/>
              <a:cs typeface="+mn-cs"/>
            </a:endParaRPr>
          </a:p>
          <a:p>
            <a:r>
              <a:rPr lang="fa-IR" sz="1200" kern="1200" dirty="0" smtClean="0">
                <a:solidFill>
                  <a:schemeClr val="tx1"/>
                </a:solidFill>
                <a:latin typeface="+mn-lt"/>
                <a:ea typeface="+mn-ea"/>
                <a:cs typeface="+mn-cs"/>
              </a:rPr>
              <a:t>برای مثال خدمات ابری آمازون در زمینه وب بر اساس زیرساخت پردازشی و سرورهای قدرتمندی که برای پشتیبانی خرده‌فروشی سایت آمازون در دسترس بودند، شکل گرفت. خدمات جدید آمازون، شامل ارائه ظرفیت‌های پردازشی سرور و فضای ذخیره‌سازی به شرکت‌های دیگر است.</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نوآوری بر اساس منبع، ریشه در زیرساخت‌ها (شامل منابع و فعالیت‌های کلیدی) و شرکای کلیدی موجود دارد. در این استراتژی، ایده اصلی ایجاد فرصتی جدید و یا استفاده از فرصتی موجود برای بهبود کارآیی و بالا رفتن بهره‌وری در فرایندهای کسب و کار است. نوآوری در این کانون را می‌توان با روش‌های مختلفی ایجاد کرد: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استفاده از منابع موجود یا بکارگیری منابع جدیدی که رقبای شما به آن دسترسی ندارند.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بازطراحی کارآتر فعالیت‌های کلیدی که می‌تواند مبتنی بر فناوری‌های جدید باشد.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دسترسی آسان به یک شریک تجاری منحصربه‌فرد که فرایندهای کسب و کار شما را با کیفیت بالاتری پشتیبانی می‌کند.</a:t>
            </a:r>
            <a:endParaRPr lang="en-US" sz="1200" kern="1200" dirty="0" smtClean="0">
              <a:solidFill>
                <a:schemeClr val="tx1"/>
              </a:solidFill>
              <a:latin typeface="+mn-lt"/>
              <a:ea typeface="+mn-ea"/>
              <a:cs typeface="+mn-cs"/>
            </a:endParaRPr>
          </a:p>
          <a:p>
            <a:pPr rtl="1"/>
            <a:r>
              <a:rPr lang="fa-IR" sz="1200" kern="1200" dirty="0" smtClean="0">
                <a:solidFill>
                  <a:schemeClr val="tx1"/>
                </a:solidFill>
                <a:latin typeface="+mn-lt"/>
                <a:ea typeface="+mn-ea"/>
                <a:cs typeface="+mn-cs"/>
              </a:rPr>
              <a:t>این تاکتیک‌ها باعث بالا رفتن بهره‌وری شده و به تبع آن، برای شما مزیت رقابتی با رقبای‌تان ایجاد خواهد کرد.</a:t>
            </a:r>
            <a:endParaRPr lang="en-US" sz="1200" kern="1200" dirty="0" smtClean="0">
              <a:solidFill>
                <a:schemeClr val="tx1"/>
              </a:solidFill>
              <a:latin typeface="+mn-lt"/>
              <a:ea typeface="+mn-ea"/>
              <a:cs typeface="+mn-cs"/>
            </a:endParaRPr>
          </a:p>
          <a:p>
            <a:r>
              <a:rPr lang="fa-IR" sz="1200" kern="1200" dirty="0" smtClean="0">
                <a:solidFill>
                  <a:schemeClr val="tx1"/>
                </a:solidFill>
                <a:latin typeface="+mn-lt"/>
                <a:ea typeface="+mn-ea"/>
                <a:cs typeface="+mn-cs"/>
              </a:rPr>
              <a:t>برای مثال خدمات ابری آمازون در زمینه وب بر اساس زیرساخت پردازشی و سرورهای قدرتمندی که برای پشتیبانی خرده‌فروشی سایت آمازون در دسترس بودند، شکل گرفت. خدمات جدید آمازون، شامل ارائه ظرفیت‌های پردازشی سرور و فضای ذخیره‌سازی به شرکت‌های دیگر است.</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بر اساس آنچه در کتاب «خلق مدل کسب و کار» [لینک معرفی] پیشنهاد شده است، هر 9 رکن سازنده بوم مدل کسب و کار می‌تواند نقطه آغازی برای خلق ایده جدید کسب و کار باشد. به هنگام «ایده‌آفرینی» این 9 جزء سازنده را می‌توان به چهار کانون نوآوری اساسی تقسیم‌بندی کرد: بر اساس منبع (شامل سه جزء شرکای کلیدی، فعالیت‌های کلیدی و منابع کلیدی)، ارزش پیشنهادی، مشتری (شامل سه جزء بخش مشتری، ارتباط با مشتری و کانال‌های توزیع) و منابع مالی (شامل دو جزء هزینه‌ها و درآمدها).</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داستان همه کارآفرینان معمولا از یک جمله آغاز می‌شود: «من ایده‌ای دارم». این جمله گرچه آغازی برای داستان صدها کارآفرینی موفق و هزاران کارآفرینی ناموفق بوده است ولی، خود پایان ساعت‌ها و روزها و هفته‌ها و گاه سال‌ها کلنجار رفتن و سعی و تلاش فرد است که معمولا سخنی از آن به میان نمی‌آید. ولی واقعا چگونه می‌توان یک ایده کسب و کار جدید خلق کرد؟ این پرسشی است که شاید بتوان از جنبه‌های مختلف به آن پاسخ گفت و در این نوشتار ما «ایده‌آفرینی» را به عنوان یکی از مراحل سیستماتیک «کارآفرینی» و مبتنی بر مدل کسب و کار معرفی می‌نماییم. پس اگر با مدل کسب و کار و به خصوص «بوم مدل کسب و کار» آشنا نیستید به شما توصیه می‌کنم قبل از مطالعه این نوشتار با این ابزار و روش قدرتمند آشنا شوید. (لینک‌ها)</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بر اساس آنچه در کتاب «خلق مدل کسب و کار» [لینک معرفی] پیشنهاد شده است، هر 9 رکن سازنده بوم مدل کسب و کار می‌تواند نقطه آغازی برای خلق ایده جدید کسب و کار باشد. به هنگام «ایده‌آفرینی» این 9 جزء سازنده را می‌توان به چهار کانون نوآوری اساسی تقسیم‌بندی کرد: بر اساس منبع (شامل سه جزء شرکای کلیدی، فعالیت‌های کلیدی و منابع کلیدی)، ارزش پیشنهادی، مشتری (شامل سه جزء بخش مشتری، ارتباط با مشتری و کانال‌های توزیع) و منابع مالی (شامل دو جزء هزینه‌ها و درآمدها).</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نوآوری‌های بر اساس مشتری، برپایه نیازهای مشتری، سهولت در دسترسی و افزایش راحتی شکل می‌گیرد. این کانون در برگیرنده سه جزء زیر می‌شود که بازطراحی مجدد هر یک از آنها با هدف ایجاد تمایز با رقبا، می‌تواند منجر به خلق یک ایده کسب و کار شود:</a:t>
            </a:r>
            <a:endParaRPr lang="en-US" sz="1200" kern="1200" dirty="0" smtClean="0">
              <a:solidFill>
                <a:schemeClr val="tx1"/>
              </a:solidFill>
              <a:latin typeface="+mn-lt"/>
              <a:ea typeface="+mn-ea"/>
              <a:cs typeface="+mn-cs"/>
            </a:endParaRPr>
          </a:p>
          <a:p>
            <a:r>
              <a:rPr lang="fa-IR" sz="1200" kern="1200" dirty="0" smtClean="0">
                <a:solidFill>
                  <a:schemeClr val="tx1"/>
                </a:solidFill>
                <a:latin typeface="+mn-lt"/>
                <a:ea typeface="+mn-ea"/>
                <a:cs typeface="+mn-cs"/>
              </a:rPr>
              <a:t>مثال: 23اندمی تست </a:t>
            </a:r>
            <a:r>
              <a:rPr lang="en-US" sz="1200" kern="1200" dirty="0" smtClean="0">
                <a:solidFill>
                  <a:schemeClr val="tx1"/>
                </a:solidFill>
                <a:latin typeface="+mn-lt"/>
                <a:ea typeface="+mn-ea"/>
                <a:cs typeface="+mn-cs"/>
              </a:rPr>
              <a:t>DNA</a:t>
            </a:r>
            <a:r>
              <a:rPr lang="fa-IR" sz="1200" kern="1200" dirty="0" smtClean="0">
                <a:solidFill>
                  <a:schemeClr val="tx1"/>
                </a:solidFill>
                <a:latin typeface="+mn-lt"/>
                <a:ea typeface="+mn-ea"/>
                <a:cs typeface="+mn-cs"/>
              </a:rPr>
              <a:t> سفارشی‌شده را به افراد عادی ارائه داد؛ خدمتی که قبل از آن به صورت اختصاصی برای افراد متخصص در بخش سلامت و پژوهشگران در دسترس بود. این موضوع مستلزم تغییرات زیادی در ارزش پیشنهادی و تحویل نتایج تست بود که این شرکت این تغییرات را توسط پروفایل‌های تحت وب که به صورت انبوه سفارشی‌شده بودند، انجام داد.</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نوآوری‌های بر اساس مشتری، برپایه نیازهای مشتری، سهولت در دسترسی و افزایش راحتی شکل می‌گیرد. این کانون در برگیرنده سه جزء زیر می‌شود که بازطراحی مجدد هر یک از آنها با هدف ایجاد تمایز با رقبا، می‌تواند منجر به خلق یک ایده کسب و کار شود:</a:t>
            </a:r>
            <a:endParaRPr lang="en-US" sz="1200" kern="1200" dirty="0" smtClean="0">
              <a:solidFill>
                <a:schemeClr val="tx1"/>
              </a:solidFill>
              <a:latin typeface="+mn-lt"/>
              <a:ea typeface="+mn-ea"/>
              <a:cs typeface="+mn-cs"/>
            </a:endParaRPr>
          </a:p>
          <a:p>
            <a:r>
              <a:rPr lang="fa-IR" sz="1200" kern="1200" dirty="0" smtClean="0">
                <a:solidFill>
                  <a:schemeClr val="tx1"/>
                </a:solidFill>
                <a:latin typeface="+mn-lt"/>
                <a:ea typeface="+mn-ea"/>
                <a:cs typeface="+mn-cs"/>
              </a:rPr>
              <a:t>مثال: 23اندمی تست </a:t>
            </a:r>
            <a:r>
              <a:rPr lang="en-US" sz="1200" kern="1200" dirty="0" smtClean="0">
                <a:solidFill>
                  <a:schemeClr val="tx1"/>
                </a:solidFill>
                <a:latin typeface="+mn-lt"/>
                <a:ea typeface="+mn-ea"/>
                <a:cs typeface="+mn-cs"/>
              </a:rPr>
              <a:t>DNA</a:t>
            </a:r>
            <a:r>
              <a:rPr lang="fa-IR" sz="1200" kern="1200" dirty="0" smtClean="0">
                <a:solidFill>
                  <a:schemeClr val="tx1"/>
                </a:solidFill>
                <a:latin typeface="+mn-lt"/>
                <a:ea typeface="+mn-ea"/>
                <a:cs typeface="+mn-cs"/>
              </a:rPr>
              <a:t> سفارشی‌شده را به افراد عادی ارائه داد؛ خدمتی که قبل از آن به صورت اختصاصی برای افراد متخصص در بخش سلامت و پژوهشگران در دسترس بود. این موضوع مستلزم تغییرات زیادی در ارزش پیشنهادی و تحویل نتایج تست بود که این شرکت این تغییرات را توسط پروفایل‌های تحت وب که به صورت انبوه سفارشی‌شده بودند، انجام داد.</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نوآوری‌های بر اساس مشتری، برپایه نیازهای مشتری، سهولت در دسترسی و افزایش راحتی شکل می‌گیرد. این کانون در برگیرنده سه جزء زیر می‌شود که بازطراحی مجدد هر یک از آنها با هدف ایجاد تمایز با رقبا، می‌تواند منجر به خلق یک ایده کسب و کار شود:</a:t>
            </a:r>
            <a:endParaRPr lang="en-US" sz="1200" kern="1200" dirty="0" smtClean="0">
              <a:solidFill>
                <a:schemeClr val="tx1"/>
              </a:solidFill>
              <a:latin typeface="+mn-lt"/>
              <a:ea typeface="+mn-ea"/>
              <a:cs typeface="+mn-cs"/>
            </a:endParaRPr>
          </a:p>
          <a:p>
            <a:r>
              <a:rPr lang="fa-IR" sz="1200" kern="1200" dirty="0" smtClean="0">
                <a:solidFill>
                  <a:schemeClr val="tx1"/>
                </a:solidFill>
                <a:latin typeface="+mn-lt"/>
                <a:ea typeface="+mn-ea"/>
                <a:cs typeface="+mn-cs"/>
              </a:rPr>
              <a:t>مثال: 23اندمی تست </a:t>
            </a:r>
            <a:r>
              <a:rPr lang="en-US" sz="1200" kern="1200" dirty="0" smtClean="0">
                <a:solidFill>
                  <a:schemeClr val="tx1"/>
                </a:solidFill>
                <a:latin typeface="+mn-lt"/>
                <a:ea typeface="+mn-ea"/>
                <a:cs typeface="+mn-cs"/>
              </a:rPr>
              <a:t>DNA</a:t>
            </a:r>
            <a:r>
              <a:rPr lang="fa-IR" sz="1200" kern="1200" dirty="0" smtClean="0">
                <a:solidFill>
                  <a:schemeClr val="tx1"/>
                </a:solidFill>
                <a:latin typeface="+mn-lt"/>
                <a:ea typeface="+mn-ea"/>
                <a:cs typeface="+mn-cs"/>
              </a:rPr>
              <a:t> سفارشی‌شده را به افراد عادی ارائه داد؛ خدمتی که قبل از آن به صورت اختصاصی برای افراد متخصص در بخش سلامت و پژوهشگران در دسترس بود. این موضوع مستلزم تغییرات زیادی در ارزش پیشنهادی و تحویل نتایج تست بود که این شرکت این تغییرات را توسط پروفایل‌های تحت وب که به صورت انبوه سفارشی‌شده بودند، انجام داد.</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نوآوری‌های بر اساس مشتری، برپایه نیازهای مشتری، سهولت در دسترسی و افزایش راحتی شکل می‌گیرد. این کانون در برگیرنده سه جزء زیر می‌شود که بازطراحی مجدد هر یک از آنها با هدف ایجاد تمایز با رقبا، می‌تواند منجر به خلق یک ایده کسب و کار شود:</a:t>
            </a:r>
            <a:endParaRPr lang="en-US" sz="1200" kern="1200" dirty="0" smtClean="0">
              <a:solidFill>
                <a:schemeClr val="tx1"/>
              </a:solidFill>
              <a:latin typeface="+mn-lt"/>
              <a:ea typeface="+mn-ea"/>
              <a:cs typeface="+mn-cs"/>
            </a:endParaRPr>
          </a:p>
          <a:p>
            <a:r>
              <a:rPr lang="fa-IR" sz="1200" kern="1200" dirty="0" smtClean="0">
                <a:solidFill>
                  <a:schemeClr val="tx1"/>
                </a:solidFill>
                <a:latin typeface="+mn-lt"/>
                <a:ea typeface="+mn-ea"/>
                <a:cs typeface="+mn-cs"/>
              </a:rPr>
              <a:t>مثال: 23اندمی تست </a:t>
            </a:r>
            <a:r>
              <a:rPr lang="en-US" sz="1200" kern="1200" dirty="0" smtClean="0">
                <a:solidFill>
                  <a:schemeClr val="tx1"/>
                </a:solidFill>
                <a:latin typeface="+mn-lt"/>
                <a:ea typeface="+mn-ea"/>
                <a:cs typeface="+mn-cs"/>
              </a:rPr>
              <a:t>DNA</a:t>
            </a:r>
            <a:r>
              <a:rPr lang="fa-IR" sz="1200" kern="1200" dirty="0" smtClean="0">
                <a:solidFill>
                  <a:schemeClr val="tx1"/>
                </a:solidFill>
                <a:latin typeface="+mn-lt"/>
                <a:ea typeface="+mn-ea"/>
                <a:cs typeface="+mn-cs"/>
              </a:rPr>
              <a:t> سفارشی‌شده را به افراد عادی ارائه داد؛ خدمتی که قبل از آن به صورت اختصاصی برای افراد متخصص در بخش سلامت و پژوهشگران در دسترس بود. این موضوع مستلزم تغییرات زیادی در ارزش پیشنهادی و تحویل نتایج تست بود که این شرکت این تغییرات را توسط پروفایل‌های تحت وب که به صورت انبوه سفارشی‌شده بودند، انجام داد.</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نوآوری‌های بر اساس مشتری، برپایه نیازهای مشتری، سهولت در دسترسی و افزایش راحتی شکل می‌گیرد. این کانون در برگیرنده سه جزء زیر می‌شود که بازطراحی مجدد هر یک از آنها با هدف ایجاد تمایز با رقبا، می‌تواند منجر به خلق یک ایده کسب و کار شود:</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81DFF94-D3F0-4DBF-857E-EF836ED2865F}"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بر اساس آنچه در کتاب «خلق مدل کسب و کار» [لینک معرفی] پیشنهاد شده است، هر 9 رکن سازنده بوم مدل کسب و کار می‌تواند نقطه آغازی برای خلق ایده جدید کسب و کار باشد. به هنگام «ایده‌آفرینی» این 9 جزء سازنده را می‌توان به چهار کانون نوآوری اساسی تقسیم‌بندی کرد: بر اساس منبع (شامل سه جزء شرکای کلیدی، فعالیت‌های کلیدی و منابع کلیدی)، ارزش پیشنهادی، مشتری (شامل سه جزء بخش مشتری، ارتباط با مشتری و کانال‌های توزیع) و منابع مالی (شامل دو جزء هزینه‌ها و درآمدها).</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در این دسته قرار می‌گیرند. نوآوری در این کانون را می‌توان به دو بخش زیر تقسیم کرد:</a:t>
            </a:r>
            <a:endParaRPr lang="en-US" sz="1200" kern="1200" dirty="0" smtClean="0">
              <a:solidFill>
                <a:schemeClr val="tx1"/>
              </a:solidFill>
              <a:latin typeface="+mn-lt"/>
              <a:ea typeface="+mn-ea"/>
              <a:cs typeface="+mn-cs"/>
            </a:endParaRPr>
          </a:p>
          <a:p>
            <a:r>
              <a:rPr lang="fa-IR" sz="1200" kern="1200" dirty="0" smtClean="0">
                <a:solidFill>
                  <a:schemeClr val="tx1"/>
                </a:solidFill>
                <a:latin typeface="+mn-lt"/>
                <a:ea typeface="+mn-ea"/>
                <a:cs typeface="+mn-cs"/>
              </a:rPr>
              <a:t>مثال: وقتی شرکت زیراکس، مدل زیراکس 914 (یکی از اولین دستگاه‌های کپی‌کننده کاغذهای معمولی) را در سال 1958 اختراع کرد، قیمتی بسیار بالاتر از سطح قیمت‌های بازار برای آن در نظر گرفت. اما زیراکس یک مدل کسب و کار جدید توسعه داد که در آن ماشین‌های کپی به قیمت 95 دلار در ماه اجاره داده می‌شدند. این خدمت شامل 2000 صفحه کپی رایگان بود و اضافه بر این تعداد، قیمت هر برگ کپی 5 سنت بود. این گونه بود که مشتریان ماشین‌های جدید را در اختیار گرفتند و شروع به کپی کردن هزاران صفحه کاغذ در ماه نمودند.</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در این دسته قرار می‌گیرند. نوآوری در این کانون را می‌توان به دو بخش زیر تقسیم کرد:</a:t>
            </a:r>
            <a:endParaRPr lang="en-US" sz="1200" kern="1200" dirty="0" smtClean="0">
              <a:solidFill>
                <a:schemeClr val="tx1"/>
              </a:solidFill>
              <a:latin typeface="+mn-lt"/>
              <a:ea typeface="+mn-ea"/>
              <a:cs typeface="+mn-cs"/>
            </a:endParaRPr>
          </a:p>
          <a:p>
            <a:r>
              <a:rPr lang="fa-IR" sz="1200" kern="1200" dirty="0" smtClean="0">
                <a:solidFill>
                  <a:schemeClr val="tx1"/>
                </a:solidFill>
                <a:latin typeface="+mn-lt"/>
                <a:ea typeface="+mn-ea"/>
                <a:cs typeface="+mn-cs"/>
              </a:rPr>
              <a:t>مثال: وقتی شرکت زیراکس، مدل زیراکس 914 (یکی از اولین دستگاه‌های کپی‌کننده کاغذهای معمولی) را در سال 1958 اختراع کرد، قیمتی بسیار بالاتر از سطح قیمت‌های بازار برای آن در نظر گرفت. اما زیراکس یک مدل کسب و کار جدید توسعه داد که در آن ماشین‌های کپی به قیمت 95 دلار در ماه اجاره داده می‌شدند. این خدمت شامل 2000 صفحه کپی رایگان بود و اضافه بر این تعداد، قیمت هر برگ کپی 5 سنت بود. این گونه بود که مشتریان ماشین‌های جدید را در اختیار گرفتند و شروع به کپی کردن هزاران صفحه کاغذ در ماه نمودند.</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در این دسته قرار می‌گیرند. نوآوری در این کانون را می‌توان به دو بخش زیر تقسیم کرد:</a:t>
            </a:r>
            <a:endParaRPr lang="en-US" sz="1200" kern="1200" dirty="0" smtClean="0">
              <a:solidFill>
                <a:schemeClr val="tx1"/>
              </a:solidFill>
              <a:latin typeface="+mn-lt"/>
              <a:ea typeface="+mn-ea"/>
              <a:cs typeface="+mn-cs"/>
            </a:endParaRPr>
          </a:p>
          <a:p>
            <a:r>
              <a:rPr lang="fa-IR" sz="1200" kern="1200" dirty="0" smtClean="0">
                <a:solidFill>
                  <a:schemeClr val="tx1"/>
                </a:solidFill>
                <a:latin typeface="+mn-lt"/>
                <a:ea typeface="+mn-ea"/>
                <a:cs typeface="+mn-cs"/>
              </a:rPr>
              <a:t>مثال: وقتی شرکت زیراکس، مدل زیراکس 914 (یکی از اولین دستگاه‌های کپی‌کننده کاغذهای معمولی) را در سال 1958 اختراع کرد، قیمتی بسیار بالاتر از سطح قیمت‌های بازار برای آن در نظر گرفت. اما زیراکس یک مدل کسب و کار جدید توسعه داد که در آن ماشین‌های کپی به قیمت 95 دلار در ماه اجاره داده می‌شدند. این خدمت شامل 2000 صفحه کپی رایگان بود و اضافه بر این تعداد، قیمت هر برگ کپی 5 سنت بود. این گونه بود که مشتریان ماشین‌های جدید را در اختیار گرفتند و شروع به کپی کردن هزاران صفحه کاغذ در ماه نمودند.</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«ایده جدید کسب و کار» از لحاظ کاربردی رابطه تنگاتنگی با «</a:t>
            </a:r>
            <a:r>
              <a:rPr lang="fa-IR" sz="1200" b="1" kern="1200" dirty="0" smtClean="0">
                <a:solidFill>
                  <a:schemeClr val="tx1"/>
                </a:solidFill>
                <a:latin typeface="+mn-lt"/>
                <a:ea typeface="+mn-ea"/>
                <a:cs typeface="+mn-cs"/>
              </a:rPr>
              <a:t>نوآوری در بازطراحی یک مدل کسب و کار موجود</a:t>
            </a:r>
            <a:r>
              <a:rPr lang="fa-IR" sz="1200" kern="1200" dirty="0" smtClean="0">
                <a:solidFill>
                  <a:schemeClr val="tx1"/>
                </a:solidFill>
                <a:latin typeface="+mn-lt"/>
                <a:ea typeface="+mn-ea"/>
                <a:cs typeface="+mn-cs"/>
              </a:rPr>
              <a:t>» دارد. می‌دانم که این تعریف نه تنها مشکل را حل نکرد که ظاهرا کمی مشکل پیچیده‌تر هم شد.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781DFF94-D3F0-4DBF-857E-EF836ED2865F}"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sz="1200" kern="1200" dirty="0" smtClean="0">
                <a:solidFill>
                  <a:schemeClr val="tx1"/>
                </a:solidFill>
                <a:latin typeface="+mn-lt"/>
                <a:ea typeface="+mn-ea"/>
                <a:cs typeface="+mn-cs"/>
              </a:rPr>
              <a:t>مثال:  هیلتی، تولیدکننده جهانی ابزارهای حرفه‌ای ساخت، مسیر خود را از فروش محصولات به اجاره مجموعه ابزارها به مشتریان تغییر داد. این یک تحول عظیم در ارزش پیشنهادی هیلتی بود. اما از سوی دیگر جریان‌های درآمدی این شرکت نیز از درآمدهای حاصل از فروش یکباره محصول به درآمدهای حاصل از خدمات مکرر تغییر یافت.</a:t>
            </a:r>
            <a:endParaRPr lang="en-US" dirty="0" smtClean="0"/>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«ایده کسب و کار» جدید، لزوما به معنای خلق یکباره و ناگهانی مدل کسب و کار خلاقانه‌ای که تا به حال وجود نداشته نیست. </a:t>
            </a:r>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52</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«ایده کسب و کار» جدید، لزوما به معنای خلق یکباره و ناگهانی مدل کسب و کار خلاقانه‌ای که تا به حال وجود نداشته نیست. </a:t>
            </a:r>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53</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«ایده کسب و کار» جدید، لزوما به معنای خلق یکباره و ناگهانی مدل کسب و کار خلاقانه‌ای که تا به حال وجود نداشته نیست. </a:t>
            </a:r>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54</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«ایده کسب و کار» جدید، لزوما به معنای خلق یکباره و ناگهانی مدل کسب و کار خلاقانه‌ای که تا به حال وجود نداشته نیست. </a:t>
            </a:r>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55</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«ایده کسب و کار» جدید، لزوما به معنای خلق یکباره و ناگهانی مدل کسب و کار خلاقانه‌ای که تا به حال وجود نداشته نیست. کار شما با تقلید از مدل‌های کسب و کار موجود و سعی در نوآوری در آنها برای ایجاد مزیت رقابتی با رقبای دیگر بازار باید شروع شود. برای این کار بوم مدل کسب و کار ابزار قدرتمندی است که امکان ایده‌پردازی به ما در چهار کانون مهم یعنی منابع، ارزش، مشتری و منابع مالی می‌دهد.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56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«ایده جدید کسب و کار» از لحاظ کاربردی رابطه تنگاتنگی با «</a:t>
            </a:r>
            <a:r>
              <a:rPr lang="fa-IR" sz="1200" b="1" kern="1200" dirty="0" smtClean="0">
                <a:solidFill>
                  <a:schemeClr val="tx1"/>
                </a:solidFill>
                <a:latin typeface="+mn-lt"/>
                <a:ea typeface="+mn-ea"/>
                <a:cs typeface="+mn-cs"/>
              </a:rPr>
              <a:t>نوآوری در بازطراحی یک مدل کسب و کار موجود</a:t>
            </a:r>
            <a:r>
              <a:rPr lang="fa-IR" sz="1200" kern="1200" dirty="0" smtClean="0">
                <a:solidFill>
                  <a:schemeClr val="tx1"/>
                </a:solidFill>
                <a:latin typeface="+mn-lt"/>
                <a:ea typeface="+mn-ea"/>
                <a:cs typeface="+mn-cs"/>
              </a:rPr>
              <a:t>» دارد. می‌دانم که این تعریف نه تنها مشکل را حل نکرد که ظاهرا کمی مشکل پیچیده‌تر هم شد.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«ایده جدید کسب و کار» از لحاظ کاربردی رابطه تنگاتنگی با «</a:t>
            </a:r>
            <a:r>
              <a:rPr lang="fa-IR" sz="1200" b="1" kern="1200" dirty="0" smtClean="0">
                <a:solidFill>
                  <a:schemeClr val="tx1"/>
                </a:solidFill>
                <a:latin typeface="+mn-lt"/>
                <a:ea typeface="+mn-ea"/>
                <a:cs typeface="+mn-cs"/>
              </a:rPr>
              <a:t>نوآوری در بازطراحی یک مدل کسب و کار موجود</a:t>
            </a:r>
            <a:r>
              <a:rPr lang="fa-IR" sz="1200" kern="1200" dirty="0" smtClean="0">
                <a:solidFill>
                  <a:schemeClr val="tx1"/>
                </a:solidFill>
                <a:latin typeface="+mn-lt"/>
                <a:ea typeface="+mn-ea"/>
                <a:cs typeface="+mn-cs"/>
              </a:rPr>
              <a:t>» دارد. می‌دانم که این تعریف نه تنها مشکل را حل نکرد که ظاهرا کمی مشکل پیچیده‌تر هم شد.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«ایده جدید کسب و کار» از لحاظ کاربردی رابطه تنگاتنگی با «</a:t>
            </a:r>
            <a:r>
              <a:rPr lang="fa-IR" sz="1200" b="1" kern="1200" dirty="0" smtClean="0">
                <a:solidFill>
                  <a:schemeClr val="tx1"/>
                </a:solidFill>
                <a:latin typeface="+mn-lt"/>
                <a:ea typeface="+mn-ea"/>
                <a:cs typeface="+mn-cs"/>
              </a:rPr>
              <a:t>نوآوری در بازطراحی یک مدل کسب و کار موجود</a:t>
            </a:r>
            <a:r>
              <a:rPr lang="fa-IR" sz="1200" kern="1200" dirty="0" smtClean="0">
                <a:solidFill>
                  <a:schemeClr val="tx1"/>
                </a:solidFill>
                <a:latin typeface="+mn-lt"/>
                <a:ea typeface="+mn-ea"/>
                <a:cs typeface="+mn-cs"/>
              </a:rPr>
              <a:t>» دارد. می‌دانم که این تعریف نه تنها مشکل را حل نکرد که ظاهرا کمی مشکل پیچیده‌تر هم شد.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باور نانوشته ولی عمومی و فراگیر وجود دارد که بسیار سخت‌گیرانه‌است. طبق این باور، «ایده جدید کسب و کار» یعنی ایجاد خلاقانه یک مدل کسب و کار کاملا جدید که تا به حال وجود نداشته است. یعنی طراحی خلاقانه تمام ارکان یک بوم مدل کسب و کار، به نحوی که تا به حال به ذهن کسی خطور نکرده است. اگر شما هم اینطور فکر می‌کنید و حتی فکر می‌کنید می‌توانید در دنیای کنونی مدلی از کسب و کار ایجاد کنید که تا به حال وجود نداشته است پس شما چاره‌ای ندارید جز اینکه یک نابغه باشید، در غیر این صورت شکست‌های بسیار سختی خواهید خورد. و اگر مطمئنید که یک نابغه‌اید توصیه می‌کنم وقت‌تان را با خواندن ادامه این نوشتار تلف نکنید.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یک باور نانوشته ولی عمومی و فراگیر وجود دارد که بسیار سخت‌گیرانه‌است. طبق این باور، «ایده جدید کسب و کار» یعنی ایجاد خلاقانه یک مدل کسب و کار کاملا جدید که تا به حال وجود نداشته است. یعنی طراحی خلاقانه تمام ارکان یک بوم مدل کسب و کار، به نحوی که تا به حال به ذهن کسی خطور نکرده است. اگر شما هم اینطور فکر می‌کنید و حتی فکر می‌کنید می‌توانید در دنیای کنونی مدلی از کسب و کار ایجاد کنید که تا به حال وجود نداشته است پس شما چاره‌ای ندارید جز اینکه یک نابغه باشید، در غیر این صورت شکست‌های بسیار سختی خواهید خورد. و اگر مطمئنید که یک نابغه‌اید توصیه می‌کنم وقت‌تان را با خواندن ادامه این نوشتار تلف نکنید.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781DFF94-D3F0-4DBF-857E-EF836ED2865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9ABFCB8-9A24-40B8-A3C6-3932085CCBDC}" type="datetimeFigureOut">
              <a:rPr lang="en-US" smtClean="0"/>
              <a:pPr/>
              <a:t>10/30/2014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50981-7430-4DAB-A491-88A8CBE56F83}"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ABFCB8-9A24-40B8-A3C6-3932085CCBDC}" type="datetimeFigureOut">
              <a:rPr lang="en-US" smtClean="0"/>
              <a:pPr/>
              <a:t>10/30/2014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50981-7430-4DAB-A491-88A8CBE56F83}"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9ABFCB8-9A24-40B8-A3C6-3932085CCBDC}" type="datetimeFigureOut">
              <a:rPr lang="en-US" smtClean="0"/>
              <a:pPr/>
              <a:t>10/30/2014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50981-7430-4DAB-A491-88A8CBE56F8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rtl="1">
              <a:defRPr>
                <a:cs typeface="12   Yagut_shsmrt" pitchFamily="2" charset="-78"/>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gn="r" rtl="1">
              <a:defRPr>
                <a:cs typeface="B Yekan" pitchFamily="2" charset="-78"/>
              </a:defRPr>
            </a:lvl1pPr>
            <a:lvl2pPr algn="r" rtl="1">
              <a:defRPr>
                <a:cs typeface="B Yekan" pitchFamily="2" charset="-78"/>
              </a:defRPr>
            </a:lvl2pPr>
            <a:lvl3pPr algn="r" rtl="1">
              <a:defRPr>
                <a:cs typeface="B Yekan" pitchFamily="2" charset="-78"/>
              </a:defRPr>
            </a:lvl3pPr>
            <a:lvl4pPr algn="r" rtl="1">
              <a:defRPr>
                <a:cs typeface="B Yekan" pitchFamily="2" charset="-78"/>
              </a:defRPr>
            </a:lvl4pPr>
            <a:lvl5pPr algn="r" rtl="1">
              <a:defRPr>
                <a:cs typeface="B Yekan" pitchFamily="2" charset="-7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89ABFCB8-9A24-40B8-A3C6-3932085CCBDC}" type="datetimeFigureOut">
              <a:rPr lang="en-US" smtClean="0"/>
              <a:pPr/>
              <a:t>10/30/2014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50981-7430-4DAB-A491-88A8CBE56F83}"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9ABFCB8-9A24-40B8-A3C6-3932085CCBDC}" type="datetimeFigureOut">
              <a:rPr lang="en-US" smtClean="0"/>
              <a:pPr/>
              <a:t>10/30/2014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150981-7430-4DAB-A491-88A8CBE56F83}"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9ABFCB8-9A24-40B8-A3C6-3932085CCBDC}" type="datetimeFigureOut">
              <a:rPr lang="en-US" smtClean="0"/>
              <a:pPr/>
              <a:t>10/30/2014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150981-7430-4DAB-A491-88A8CBE56F83}"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9ABFCB8-9A24-40B8-A3C6-3932085CCBDC}" type="datetimeFigureOut">
              <a:rPr lang="en-US" smtClean="0"/>
              <a:pPr/>
              <a:t>10/30/2014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150981-7430-4DAB-A491-88A8CBE56F83}"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9ABFCB8-9A24-40B8-A3C6-3932085CCBDC}" type="datetimeFigureOut">
              <a:rPr lang="en-US" smtClean="0"/>
              <a:pPr/>
              <a:t>10/30/2014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0150981-7430-4DAB-A491-88A8CBE56F83}"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9ABFCB8-9A24-40B8-A3C6-3932085CCBDC}" type="datetimeFigureOut">
              <a:rPr lang="en-US" smtClean="0"/>
              <a:pPr/>
              <a:t>10/30/2014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0150981-7430-4DAB-A491-88A8CBE56F83}"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ABFCB8-9A24-40B8-A3C6-3932085CCBDC}" type="datetimeFigureOut">
              <a:rPr lang="en-US" smtClean="0"/>
              <a:pPr/>
              <a:t>10/30/2014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150981-7430-4DAB-A491-88A8CBE56F83}"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ABFCB8-9A24-40B8-A3C6-3932085CCBDC}" type="datetimeFigureOut">
              <a:rPr lang="en-US" smtClean="0"/>
              <a:pPr/>
              <a:t>10/30/2014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150981-7430-4DAB-A491-88A8CBE56F83}"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ABFCB8-9A24-40B8-A3C6-3932085CCBDC}" type="datetimeFigureOut">
              <a:rPr lang="en-US" smtClean="0"/>
              <a:pPr/>
              <a:t>10/30/2014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150981-7430-4DAB-A491-88A8CBE56F83}"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xkadeh\Axkade11678.jpg"/>
          <p:cNvPicPr>
            <a:picLocks noChangeAspect="1" noChangeArrowheads="1"/>
          </p:cNvPicPr>
          <p:nvPr/>
        </p:nvPicPr>
        <p:blipFill>
          <a:blip r:embed="rId3" cstate="print"/>
          <a:srcRect t="7820" r="45865" b="20000"/>
          <a:stretch>
            <a:fillRect/>
          </a:stretch>
        </p:blipFill>
        <p:spPr bwMode="auto">
          <a:xfrm>
            <a:off x="0" y="0"/>
            <a:ext cx="9144000" cy="6858000"/>
          </a:xfrm>
          <a:prstGeom prst="rect">
            <a:avLst/>
          </a:prstGeom>
          <a:noFill/>
        </p:spPr>
      </p:pic>
      <p:sp>
        <p:nvSpPr>
          <p:cNvPr id="2" name="Title 1"/>
          <p:cNvSpPr>
            <a:spLocks noGrp="1"/>
          </p:cNvSpPr>
          <p:nvPr>
            <p:ph type="ctrTitle"/>
          </p:nvPr>
        </p:nvSpPr>
        <p:spPr>
          <a:xfrm>
            <a:off x="-228600" y="4677350"/>
            <a:ext cx="6629400" cy="1470025"/>
          </a:xfrm>
        </p:spPr>
        <p:txBody>
          <a:bodyPr>
            <a:normAutofit/>
          </a:bodyPr>
          <a:lstStyle/>
          <a:p>
            <a:r>
              <a:rPr lang="fa-IR" sz="6000" dirty="0" smtClean="0">
                <a:solidFill>
                  <a:srgbClr val="FFFF00"/>
                </a:solidFill>
                <a:cs typeface="12   Yagut_shsmrt" pitchFamily="2" charset="-78"/>
              </a:rPr>
              <a:t>خلق ایده کسب و کار</a:t>
            </a:r>
            <a:endParaRPr lang="en-US" sz="6000" dirty="0">
              <a:solidFill>
                <a:srgbClr val="FFFF00"/>
              </a:solidFill>
              <a:cs typeface="12   Yagut_shsmrt" pitchFamily="2" charset="-78"/>
            </a:endParaRPr>
          </a:p>
        </p:txBody>
      </p:sp>
      <p:sp>
        <p:nvSpPr>
          <p:cNvPr id="5" name="Rectangle 4"/>
          <p:cNvSpPr/>
          <p:nvPr/>
        </p:nvSpPr>
        <p:spPr>
          <a:xfrm>
            <a:off x="228600" y="4495800"/>
            <a:ext cx="4019797" cy="584775"/>
          </a:xfrm>
          <a:prstGeom prst="rect">
            <a:avLst/>
          </a:prstGeom>
        </p:spPr>
        <p:txBody>
          <a:bodyPr wrap="square">
            <a:spAutoFit/>
          </a:bodyPr>
          <a:lstStyle/>
          <a:p>
            <a:pPr rtl="1"/>
            <a:r>
              <a:rPr lang="fa-IR" sz="3200" dirty="0" smtClean="0">
                <a:solidFill>
                  <a:schemeClr val="bg1"/>
                </a:solidFill>
                <a:cs typeface="B Yekan" pitchFamily="2" charset="-78"/>
              </a:rPr>
              <a:t>4 کانون نوآوری برای </a:t>
            </a:r>
            <a:endParaRPr lang="en-US" sz="3200" dirty="0">
              <a:solidFill>
                <a:schemeClr val="bg1"/>
              </a:solidFill>
              <a:cs typeface="B Yekan" pitchFamily="2" charset="-78"/>
            </a:endParaRPr>
          </a:p>
        </p:txBody>
      </p:sp>
      <p:cxnSp>
        <p:nvCxnSpPr>
          <p:cNvPr id="7" name="Straight Connector 6"/>
          <p:cNvCxnSpPr/>
          <p:nvPr/>
        </p:nvCxnSpPr>
        <p:spPr>
          <a:xfrm>
            <a:off x="3505200" y="4775775"/>
            <a:ext cx="22860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304800" y="6071175"/>
            <a:ext cx="54864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3074" name="Picture 2" descr="F:\nasseri\Dropbox\work\my logo.png"/>
          <p:cNvPicPr>
            <a:picLocks noChangeAspect="1" noChangeArrowheads="1"/>
          </p:cNvPicPr>
          <p:nvPr/>
        </p:nvPicPr>
        <p:blipFill>
          <a:blip r:embed="rId4" cstate="print"/>
          <a:srcRect/>
          <a:stretch>
            <a:fillRect/>
          </a:stretch>
        </p:blipFill>
        <p:spPr bwMode="auto">
          <a:xfrm>
            <a:off x="76200" y="0"/>
            <a:ext cx="1461553" cy="1219200"/>
          </a:xfrm>
          <a:prstGeom prst="rect">
            <a:avLst/>
          </a:prstGeom>
          <a:noFill/>
        </p:spPr>
      </p:pic>
      <p:pic>
        <p:nvPicPr>
          <p:cNvPr id="8" name="Picture 2" descr="C:\Users\naseri\Desktop\karya_logo.png"/>
          <p:cNvPicPr>
            <a:picLocks noChangeAspect="1" noChangeArrowheads="1"/>
          </p:cNvPicPr>
          <p:nvPr/>
        </p:nvPicPr>
        <p:blipFill>
          <a:blip r:embed="rId5" cstate="print"/>
          <a:srcRect/>
          <a:stretch>
            <a:fillRect/>
          </a:stretch>
        </p:blipFill>
        <p:spPr bwMode="auto">
          <a:xfrm>
            <a:off x="1143000" y="228600"/>
            <a:ext cx="2340864" cy="914400"/>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xkadeh\Axkade6734.jpg"/>
          <p:cNvPicPr>
            <a:picLocks noChangeAspect="1" noChangeArrowheads="1"/>
          </p:cNvPicPr>
          <p:nvPr/>
        </p:nvPicPr>
        <p:blipFill>
          <a:blip r:embed="rId3" cstate="print">
            <a:grayscl/>
            <a:lum contrast="-40000"/>
          </a:blip>
          <a:srcRect r="11042"/>
          <a:stretch>
            <a:fillRect/>
          </a:stretch>
        </p:blipFill>
        <p:spPr bwMode="auto">
          <a:xfrm>
            <a:off x="0" y="0"/>
            <a:ext cx="9144000" cy="6858000"/>
          </a:xfrm>
          <a:prstGeom prst="rect">
            <a:avLst/>
          </a:prstGeom>
          <a:noFill/>
        </p:spPr>
      </p:pic>
      <p:sp>
        <p:nvSpPr>
          <p:cNvPr id="28" name="Rounded Rectangle 27"/>
          <p:cNvSpPr/>
          <p:nvPr/>
        </p:nvSpPr>
        <p:spPr>
          <a:xfrm>
            <a:off x="228600" y="4724400"/>
            <a:ext cx="4953000" cy="2133600"/>
          </a:xfrm>
          <a:prstGeom prst="roundRect">
            <a:avLst>
              <a:gd name="adj" fmla="val 0"/>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2400" dirty="0" smtClean="0">
                <a:solidFill>
                  <a:schemeClr val="tx1"/>
                </a:solidFill>
                <a:cs typeface="B Yekan" pitchFamily="2" charset="-78"/>
              </a:rPr>
              <a:t>اگر می‌توانید این کار را انجام دهید، شما نیازی به مطالعه ادامه این مطلب ندارید...</a:t>
            </a:r>
            <a:endParaRPr lang="en-US" sz="2400" dirty="0">
              <a:solidFill>
                <a:schemeClr val="tx1"/>
              </a:solidFill>
              <a:cs typeface="B Yekan" pitchFamily="2" charset="-78"/>
            </a:endParaRPr>
          </a:p>
        </p:txBody>
      </p:sp>
      <p:sp>
        <p:nvSpPr>
          <p:cNvPr id="17" name="Rounded Rectangle 16"/>
          <p:cNvSpPr/>
          <p:nvPr/>
        </p:nvSpPr>
        <p:spPr>
          <a:xfrm>
            <a:off x="228600" y="0"/>
            <a:ext cx="4953000" cy="4572000"/>
          </a:xfrm>
          <a:prstGeom prst="roundRect">
            <a:avLst>
              <a:gd name="adj" fmla="val 0"/>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fa-IR" sz="3600" dirty="0" smtClean="0">
              <a:solidFill>
                <a:srgbClr val="002060"/>
              </a:solidFill>
              <a:cs typeface="B Yekan" pitchFamily="2" charset="-78"/>
            </a:endParaRPr>
          </a:p>
        </p:txBody>
      </p:sp>
      <p:cxnSp>
        <p:nvCxnSpPr>
          <p:cNvPr id="19" name="Straight Connector 18"/>
          <p:cNvCxnSpPr/>
          <p:nvPr/>
        </p:nvCxnSpPr>
        <p:spPr>
          <a:xfrm rot="5400000">
            <a:off x="17526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2004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609600" y="76200"/>
            <a:ext cx="4191000" cy="4462760"/>
          </a:xfrm>
          <a:prstGeom prst="rect">
            <a:avLst/>
          </a:prstGeom>
        </p:spPr>
        <p:txBody>
          <a:bodyPr wrap="square">
            <a:spAutoFit/>
          </a:bodyPr>
          <a:lstStyle/>
          <a:p>
            <a:pPr algn="ctr" rtl="1">
              <a:lnSpc>
                <a:spcPct val="150000"/>
              </a:lnSpc>
            </a:pPr>
            <a:r>
              <a:rPr lang="fa-IR" sz="3200" dirty="0" smtClean="0">
                <a:solidFill>
                  <a:schemeClr val="bg1"/>
                </a:solidFill>
                <a:cs typeface="B Yekan" pitchFamily="2" charset="-78"/>
              </a:rPr>
              <a:t>کارآفرینی این نیست که با محصولی انقلابی وارد بازاری بدون رقیب شوید و کسب و کاری ایجاد کنید که تا به حال به ذهن کسی خطور نکرده است...</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باور درست</a:t>
            </a:r>
            <a:endParaRPr lang="en-US" dirty="0"/>
          </a:p>
        </p:txBody>
      </p:sp>
      <p:sp>
        <p:nvSpPr>
          <p:cNvPr id="3" name="Content Placeholder 2"/>
          <p:cNvSpPr>
            <a:spLocks noGrp="1"/>
          </p:cNvSpPr>
          <p:nvPr>
            <p:ph idx="1"/>
          </p:nvPr>
        </p:nvSpPr>
        <p:spPr/>
        <p:txBody>
          <a:bodyPr/>
          <a:lstStyle/>
          <a:p>
            <a:endParaRPr lang="en-US"/>
          </a:p>
        </p:txBody>
      </p:sp>
      <p:pic>
        <p:nvPicPr>
          <p:cNvPr id="24578" name="Picture 2" descr="http://www.michaelcovel.com/wp-content/uploads/2013/03/FirefoxScreenSnapz001.png"/>
          <p:cNvPicPr>
            <a:picLocks noChangeAspect="1" noChangeArrowheads="1"/>
          </p:cNvPicPr>
          <p:nvPr/>
        </p:nvPicPr>
        <p:blipFill>
          <a:blip r:embed="rId3" cstate="print">
            <a:lum contrast="-40000"/>
          </a:blip>
          <a:srcRect l="7463" r="2985"/>
          <a:stretch>
            <a:fillRect/>
          </a:stretch>
        </p:blipFill>
        <p:spPr bwMode="auto">
          <a:xfrm>
            <a:off x="0" y="0"/>
            <a:ext cx="9144000" cy="6869461"/>
          </a:xfrm>
          <a:prstGeom prst="rect">
            <a:avLst/>
          </a:prstGeom>
          <a:noFill/>
        </p:spPr>
      </p:pic>
      <p:sp>
        <p:nvSpPr>
          <p:cNvPr id="5" name="Rounded Rectangle 4"/>
          <p:cNvSpPr/>
          <p:nvPr/>
        </p:nvSpPr>
        <p:spPr>
          <a:xfrm>
            <a:off x="228600" y="4724400"/>
            <a:ext cx="4953000" cy="2133600"/>
          </a:xfrm>
          <a:prstGeom prst="roundRect">
            <a:avLst>
              <a:gd name="adj" fmla="val 0"/>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ounded Rectangle 5"/>
          <p:cNvSpPr/>
          <p:nvPr/>
        </p:nvSpPr>
        <p:spPr>
          <a:xfrm>
            <a:off x="228600" y="0"/>
            <a:ext cx="4953000" cy="4572000"/>
          </a:xfrm>
          <a:prstGeom prst="roundRect">
            <a:avLst>
              <a:gd name="adj" fmla="val 0"/>
            </a:avLst>
          </a:prstGeom>
          <a:solidFill>
            <a:schemeClr val="bg2">
              <a:lumMod val="2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rot="5400000">
            <a:off x="17526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2004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28600" y="1905000"/>
            <a:ext cx="4876800" cy="2554545"/>
          </a:xfrm>
          <a:prstGeom prst="rect">
            <a:avLst/>
          </a:prstGeom>
          <a:noFill/>
        </p:spPr>
        <p:txBody>
          <a:bodyPr wrap="square">
            <a:spAutoFit/>
          </a:bodyPr>
          <a:lstStyle/>
          <a:p>
            <a:pPr algn="ctr" rtl="1"/>
            <a:r>
              <a:rPr lang="fa-IR" sz="3200" dirty="0" smtClean="0">
                <a:solidFill>
                  <a:schemeClr val="bg1"/>
                </a:solidFill>
                <a:cs typeface="B Yekan" pitchFamily="2" charset="-78"/>
              </a:rPr>
              <a:t>نوآوری در بازطراحی برخی ارکان  یک مدل‌کسب‌وکار </a:t>
            </a:r>
            <a:r>
              <a:rPr lang="fa-IR" sz="6000" dirty="0" smtClean="0">
                <a:solidFill>
                  <a:schemeClr val="bg1"/>
                </a:solidFill>
                <a:cs typeface="Dast Nevis" pitchFamily="66" charset="-78"/>
              </a:rPr>
              <a:t>موجود</a:t>
            </a:r>
            <a:endParaRPr lang="fa-IR" sz="3200" dirty="0" smtClean="0">
              <a:solidFill>
                <a:schemeClr val="bg1"/>
              </a:solidFill>
              <a:cs typeface="B Yekan" pitchFamily="2" charset="-78"/>
            </a:endParaRPr>
          </a:p>
          <a:p>
            <a:pPr algn="ctr" rtl="1"/>
            <a:endParaRPr lang="fa-IR" sz="3200" dirty="0" smtClean="0">
              <a:solidFill>
                <a:schemeClr val="bg1"/>
              </a:solidFill>
              <a:cs typeface="B Yekan" pitchFamily="2" charset="-78"/>
            </a:endParaRPr>
          </a:p>
          <a:p>
            <a:pPr algn="ctr" rtl="1"/>
            <a:r>
              <a:rPr lang="fa-IR" sz="3600" dirty="0" smtClean="0">
                <a:solidFill>
                  <a:schemeClr val="bg1"/>
                </a:solidFill>
                <a:cs typeface="B Yekan" pitchFamily="2" charset="-78"/>
              </a:rPr>
              <a:t>و تقلید بقیه ارکان از رقبا</a:t>
            </a:r>
            <a:endParaRPr lang="fa-IR" sz="3200" dirty="0" smtClean="0">
              <a:solidFill>
                <a:schemeClr val="bg1"/>
              </a:solidFill>
              <a:cs typeface="B Yekan" pitchFamily="2" charset="-78"/>
            </a:endParaRPr>
          </a:p>
        </p:txBody>
      </p:sp>
      <p:sp>
        <p:nvSpPr>
          <p:cNvPr id="12" name="Rectangle 11"/>
          <p:cNvSpPr/>
          <p:nvPr/>
        </p:nvSpPr>
        <p:spPr>
          <a:xfrm>
            <a:off x="0" y="609600"/>
            <a:ext cx="4953000" cy="523220"/>
          </a:xfrm>
          <a:prstGeom prst="rect">
            <a:avLst/>
          </a:prstGeom>
        </p:spPr>
        <p:txBody>
          <a:bodyPr wrap="square">
            <a:spAutoFit/>
          </a:bodyPr>
          <a:lstStyle/>
          <a:p>
            <a:pPr algn="r" rtl="1"/>
            <a:r>
              <a:rPr lang="fa-IR" sz="2800" b="1" dirty="0" smtClean="0">
                <a:solidFill>
                  <a:schemeClr val="bg1"/>
                </a:solidFill>
                <a:cs typeface="B Yekan" pitchFamily="2" charset="-78"/>
              </a:rPr>
              <a:t>خـلــق «ایــده جـدید کـســب و کار» </a:t>
            </a:r>
            <a:endParaRPr lang="en-US" sz="2800" b="1" dirty="0">
              <a:solidFill>
                <a:schemeClr val="bg1"/>
              </a:solidFill>
            </a:endParaRPr>
          </a:p>
        </p:txBody>
      </p:sp>
      <p:sp>
        <p:nvSpPr>
          <p:cNvPr id="13" name="Rectangle 12"/>
          <p:cNvSpPr/>
          <p:nvPr/>
        </p:nvSpPr>
        <p:spPr>
          <a:xfrm>
            <a:off x="83840" y="1132820"/>
            <a:ext cx="5097760" cy="707886"/>
          </a:xfrm>
          <a:prstGeom prst="rect">
            <a:avLst/>
          </a:prstGeom>
        </p:spPr>
        <p:txBody>
          <a:bodyPr wrap="square">
            <a:spAutoFit/>
          </a:bodyPr>
          <a:lstStyle/>
          <a:p>
            <a:pPr algn="ctr" rtl="1"/>
            <a:r>
              <a:rPr lang="fa-IR" sz="4000" b="1" dirty="0" smtClean="0">
                <a:solidFill>
                  <a:schemeClr val="bg1"/>
                </a:solidFill>
                <a:cs typeface="B Traffic" pitchFamily="2" charset="-78"/>
              </a:rPr>
              <a:t>یــــــعــــنــــــی </a:t>
            </a:r>
            <a:endParaRPr lang="fa-IR" sz="2800" b="1" dirty="0" smtClean="0">
              <a:solidFill>
                <a:schemeClr val="bg1"/>
              </a:solidFill>
              <a:cs typeface="B Traffic" pitchFamily="2" charset="-78"/>
            </a:endParaRPr>
          </a:p>
        </p:txBody>
      </p:sp>
      <p:sp>
        <p:nvSpPr>
          <p:cNvPr id="14" name="4-Point Star 13"/>
          <p:cNvSpPr/>
          <p:nvPr/>
        </p:nvSpPr>
        <p:spPr>
          <a:xfrm>
            <a:off x="4648200" y="2667000"/>
            <a:ext cx="609600" cy="609600"/>
          </a:xfrm>
          <a:prstGeom prst="star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4-Point Star 14"/>
          <p:cNvSpPr/>
          <p:nvPr/>
        </p:nvSpPr>
        <p:spPr>
          <a:xfrm>
            <a:off x="76200" y="2667000"/>
            <a:ext cx="609600" cy="609600"/>
          </a:xfrm>
          <a:prstGeom prst="star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باور درست</a:t>
            </a:r>
            <a:endParaRPr lang="en-US" dirty="0"/>
          </a:p>
        </p:txBody>
      </p:sp>
      <p:sp>
        <p:nvSpPr>
          <p:cNvPr id="3" name="Content Placeholder 2"/>
          <p:cNvSpPr>
            <a:spLocks noGrp="1"/>
          </p:cNvSpPr>
          <p:nvPr>
            <p:ph idx="1"/>
          </p:nvPr>
        </p:nvSpPr>
        <p:spPr/>
        <p:txBody>
          <a:bodyPr/>
          <a:lstStyle/>
          <a:p>
            <a:endParaRPr lang="en-US"/>
          </a:p>
        </p:txBody>
      </p:sp>
      <p:pic>
        <p:nvPicPr>
          <p:cNvPr id="24578" name="Picture 2" descr="http://www.michaelcovel.com/wp-content/uploads/2013/03/FirefoxScreenSnapz001.png"/>
          <p:cNvPicPr>
            <a:picLocks noChangeAspect="1" noChangeArrowheads="1"/>
          </p:cNvPicPr>
          <p:nvPr/>
        </p:nvPicPr>
        <p:blipFill>
          <a:blip r:embed="rId3" cstate="print">
            <a:lum contrast="-40000"/>
          </a:blip>
          <a:srcRect l="7463" r="2985"/>
          <a:stretch>
            <a:fillRect/>
          </a:stretch>
        </p:blipFill>
        <p:spPr bwMode="auto">
          <a:xfrm>
            <a:off x="0" y="0"/>
            <a:ext cx="9144000" cy="6869461"/>
          </a:xfrm>
          <a:prstGeom prst="rect">
            <a:avLst/>
          </a:prstGeom>
          <a:noFill/>
        </p:spPr>
      </p:pic>
      <p:sp>
        <p:nvSpPr>
          <p:cNvPr id="5" name="Rounded Rectangle 4"/>
          <p:cNvSpPr/>
          <p:nvPr/>
        </p:nvSpPr>
        <p:spPr>
          <a:xfrm>
            <a:off x="228600" y="4724400"/>
            <a:ext cx="4953000" cy="2133600"/>
          </a:xfrm>
          <a:prstGeom prst="roundRect">
            <a:avLst>
              <a:gd name="adj" fmla="val 0"/>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ounded Rectangle 5"/>
          <p:cNvSpPr/>
          <p:nvPr/>
        </p:nvSpPr>
        <p:spPr>
          <a:xfrm>
            <a:off x="228600" y="0"/>
            <a:ext cx="4953000" cy="4572000"/>
          </a:xfrm>
          <a:prstGeom prst="roundRect">
            <a:avLst>
              <a:gd name="adj" fmla="val 0"/>
            </a:avLst>
          </a:prstGeom>
          <a:solidFill>
            <a:schemeClr val="bg2">
              <a:lumMod val="2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28600" y="4876800"/>
            <a:ext cx="4953000" cy="1631216"/>
          </a:xfrm>
          <a:prstGeom prst="rect">
            <a:avLst/>
          </a:prstGeom>
        </p:spPr>
        <p:txBody>
          <a:bodyPr wrap="square">
            <a:spAutoFit/>
          </a:bodyPr>
          <a:lstStyle/>
          <a:p>
            <a:pPr algn="ctr" rtl="1"/>
            <a:r>
              <a:rPr lang="fa-IR" sz="2800" dirty="0" smtClean="0">
                <a:cs typeface="B Yekan" pitchFamily="2" charset="-78"/>
              </a:rPr>
              <a:t>بله درست است...</a:t>
            </a:r>
          </a:p>
          <a:p>
            <a:pPr algn="ctr" rtl="1"/>
            <a:r>
              <a:rPr lang="fa-IR" sz="7200" dirty="0" smtClean="0">
                <a:solidFill>
                  <a:srgbClr val="002060"/>
                </a:solidFill>
                <a:cs typeface="12   Yagut_shsmrt" pitchFamily="2" charset="-78"/>
              </a:rPr>
              <a:t>تقلید از رقبا</a:t>
            </a:r>
          </a:p>
        </p:txBody>
      </p:sp>
      <p:cxnSp>
        <p:nvCxnSpPr>
          <p:cNvPr id="9" name="Straight Connector 8"/>
          <p:cNvCxnSpPr/>
          <p:nvPr/>
        </p:nvCxnSpPr>
        <p:spPr>
          <a:xfrm rot="5400000">
            <a:off x="17526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2004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28600" y="1905000"/>
            <a:ext cx="4876800" cy="2554545"/>
          </a:xfrm>
          <a:prstGeom prst="rect">
            <a:avLst/>
          </a:prstGeom>
          <a:noFill/>
        </p:spPr>
        <p:txBody>
          <a:bodyPr wrap="square">
            <a:spAutoFit/>
          </a:bodyPr>
          <a:lstStyle/>
          <a:p>
            <a:pPr algn="ctr" rtl="1"/>
            <a:r>
              <a:rPr lang="fa-IR" sz="3200" dirty="0" smtClean="0">
                <a:solidFill>
                  <a:schemeClr val="bg1"/>
                </a:solidFill>
                <a:cs typeface="B Yekan" pitchFamily="2" charset="-78"/>
              </a:rPr>
              <a:t>نوآوری در بازطراحی برخی ارکان  یک مدل‌کسب‌وکار </a:t>
            </a:r>
            <a:r>
              <a:rPr lang="fa-IR" sz="6000" dirty="0" smtClean="0">
                <a:solidFill>
                  <a:schemeClr val="bg1"/>
                </a:solidFill>
                <a:cs typeface="Dast Nevis" pitchFamily="66" charset="-78"/>
              </a:rPr>
              <a:t>موجود</a:t>
            </a:r>
            <a:endParaRPr lang="fa-IR" sz="3200" dirty="0" smtClean="0">
              <a:solidFill>
                <a:schemeClr val="bg1"/>
              </a:solidFill>
              <a:cs typeface="B Yekan" pitchFamily="2" charset="-78"/>
            </a:endParaRPr>
          </a:p>
          <a:p>
            <a:pPr algn="ctr" rtl="1"/>
            <a:endParaRPr lang="fa-IR" sz="3200" dirty="0" smtClean="0">
              <a:solidFill>
                <a:schemeClr val="bg1"/>
              </a:solidFill>
              <a:cs typeface="B Yekan" pitchFamily="2" charset="-78"/>
            </a:endParaRPr>
          </a:p>
          <a:p>
            <a:pPr algn="ctr" rtl="1"/>
            <a:r>
              <a:rPr lang="fa-IR" sz="3600" dirty="0" smtClean="0">
                <a:solidFill>
                  <a:schemeClr val="bg1"/>
                </a:solidFill>
                <a:cs typeface="B Yekan" pitchFamily="2" charset="-78"/>
              </a:rPr>
              <a:t>و تقلید بقیه ارکان از رقبا</a:t>
            </a:r>
            <a:endParaRPr lang="fa-IR" sz="3200" dirty="0" smtClean="0">
              <a:solidFill>
                <a:schemeClr val="bg1"/>
              </a:solidFill>
              <a:cs typeface="B Yekan" pitchFamily="2" charset="-78"/>
            </a:endParaRPr>
          </a:p>
        </p:txBody>
      </p:sp>
      <p:sp>
        <p:nvSpPr>
          <p:cNvPr id="12" name="Rectangle 11"/>
          <p:cNvSpPr/>
          <p:nvPr/>
        </p:nvSpPr>
        <p:spPr>
          <a:xfrm>
            <a:off x="0" y="609600"/>
            <a:ext cx="4953000" cy="523220"/>
          </a:xfrm>
          <a:prstGeom prst="rect">
            <a:avLst/>
          </a:prstGeom>
        </p:spPr>
        <p:txBody>
          <a:bodyPr wrap="square">
            <a:spAutoFit/>
          </a:bodyPr>
          <a:lstStyle/>
          <a:p>
            <a:pPr algn="r" rtl="1"/>
            <a:r>
              <a:rPr lang="fa-IR" sz="2800" b="1" dirty="0" smtClean="0">
                <a:solidFill>
                  <a:schemeClr val="bg1"/>
                </a:solidFill>
                <a:cs typeface="B Yekan" pitchFamily="2" charset="-78"/>
              </a:rPr>
              <a:t>خـلــق «ایــده جـدید کـســب و کار» </a:t>
            </a:r>
            <a:endParaRPr lang="en-US" sz="2800" b="1" dirty="0">
              <a:solidFill>
                <a:schemeClr val="bg1"/>
              </a:solidFill>
            </a:endParaRPr>
          </a:p>
        </p:txBody>
      </p:sp>
      <p:sp>
        <p:nvSpPr>
          <p:cNvPr id="13" name="Rectangle 12"/>
          <p:cNvSpPr/>
          <p:nvPr/>
        </p:nvSpPr>
        <p:spPr>
          <a:xfrm>
            <a:off x="83840" y="1132820"/>
            <a:ext cx="5097760" cy="707886"/>
          </a:xfrm>
          <a:prstGeom prst="rect">
            <a:avLst/>
          </a:prstGeom>
        </p:spPr>
        <p:txBody>
          <a:bodyPr wrap="square">
            <a:spAutoFit/>
          </a:bodyPr>
          <a:lstStyle/>
          <a:p>
            <a:pPr algn="ctr" rtl="1"/>
            <a:r>
              <a:rPr lang="fa-IR" sz="4000" b="1" dirty="0" smtClean="0">
                <a:solidFill>
                  <a:schemeClr val="bg1"/>
                </a:solidFill>
                <a:cs typeface="B Traffic" pitchFamily="2" charset="-78"/>
              </a:rPr>
              <a:t>یــــــعــــنــــــی </a:t>
            </a:r>
            <a:endParaRPr lang="fa-IR" sz="2800" b="1" dirty="0" smtClean="0">
              <a:solidFill>
                <a:schemeClr val="bg1"/>
              </a:solidFill>
              <a:cs typeface="B Traffic" pitchFamily="2" charset="-78"/>
            </a:endParaRPr>
          </a:p>
        </p:txBody>
      </p:sp>
      <p:sp>
        <p:nvSpPr>
          <p:cNvPr id="14" name="4-Point Star 13"/>
          <p:cNvSpPr/>
          <p:nvPr/>
        </p:nvSpPr>
        <p:spPr>
          <a:xfrm>
            <a:off x="4648200" y="2667000"/>
            <a:ext cx="609600" cy="609600"/>
          </a:xfrm>
          <a:prstGeom prst="star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4-Point Star 14"/>
          <p:cNvSpPr/>
          <p:nvPr/>
        </p:nvSpPr>
        <p:spPr>
          <a:xfrm>
            <a:off x="76200" y="2667000"/>
            <a:ext cx="609600" cy="609600"/>
          </a:xfrm>
          <a:prstGeom prst="star4">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باور درست</a:t>
            </a:r>
            <a:endParaRPr lang="en-US" dirty="0"/>
          </a:p>
        </p:txBody>
      </p:sp>
      <p:sp>
        <p:nvSpPr>
          <p:cNvPr id="3" name="Content Placeholder 2"/>
          <p:cNvSpPr>
            <a:spLocks noGrp="1"/>
          </p:cNvSpPr>
          <p:nvPr>
            <p:ph idx="1"/>
          </p:nvPr>
        </p:nvSpPr>
        <p:spPr/>
        <p:txBody>
          <a:bodyPr/>
          <a:lstStyle/>
          <a:p>
            <a:endParaRPr lang="en-US"/>
          </a:p>
        </p:txBody>
      </p:sp>
      <p:pic>
        <p:nvPicPr>
          <p:cNvPr id="24578" name="Picture 2" descr="http://www.michaelcovel.com/wp-content/uploads/2013/03/FirefoxScreenSnapz001.png"/>
          <p:cNvPicPr>
            <a:picLocks noChangeAspect="1" noChangeArrowheads="1"/>
          </p:cNvPicPr>
          <p:nvPr/>
        </p:nvPicPr>
        <p:blipFill>
          <a:blip r:embed="rId3" cstate="print">
            <a:duotone>
              <a:prstClr val="black"/>
              <a:schemeClr val="accent2">
                <a:tint val="45000"/>
                <a:satMod val="400000"/>
              </a:schemeClr>
            </a:duotone>
            <a:lum contrast="-40000"/>
          </a:blip>
          <a:srcRect l="7463" r="2985"/>
          <a:stretch>
            <a:fillRect/>
          </a:stretch>
        </p:blipFill>
        <p:spPr bwMode="auto">
          <a:xfrm>
            <a:off x="0" y="0"/>
            <a:ext cx="9144000" cy="6869461"/>
          </a:xfrm>
          <a:prstGeom prst="rect">
            <a:avLst/>
          </a:prstGeom>
          <a:noFill/>
        </p:spPr>
      </p:pic>
      <p:sp>
        <p:nvSpPr>
          <p:cNvPr id="5" name="Rounded Rectangle 4"/>
          <p:cNvSpPr/>
          <p:nvPr/>
        </p:nvSpPr>
        <p:spPr>
          <a:xfrm>
            <a:off x="228600" y="4724400"/>
            <a:ext cx="4953000" cy="2133600"/>
          </a:xfrm>
          <a:prstGeom prst="roundRect">
            <a:avLst>
              <a:gd name="adj" fmla="val 0"/>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6" name="Rounded Rectangle 5"/>
          <p:cNvSpPr/>
          <p:nvPr/>
        </p:nvSpPr>
        <p:spPr>
          <a:xfrm>
            <a:off x="228600" y="0"/>
            <a:ext cx="4953000" cy="4572000"/>
          </a:xfrm>
          <a:prstGeom prst="roundRect">
            <a:avLst>
              <a:gd name="adj" fmla="val 0"/>
            </a:avLst>
          </a:prstGeom>
          <a:solidFill>
            <a:schemeClr val="bg1">
              <a:lumMod val="50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8" name="Rectangle 7"/>
          <p:cNvSpPr/>
          <p:nvPr/>
        </p:nvSpPr>
        <p:spPr>
          <a:xfrm>
            <a:off x="228600" y="4876800"/>
            <a:ext cx="4953000" cy="1631216"/>
          </a:xfrm>
          <a:prstGeom prst="rect">
            <a:avLst/>
          </a:prstGeom>
        </p:spPr>
        <p:txBody>
          <a:bodyPr wrap="square">
            <a:spAutoFit/>
          </a:bodyPr>
          <a:lstStyle/>
          <a:p>
            <a:pPr algn="ctr" rtl="1"/>
            <a:r>
              <a:rPr lang="fa-IR" sz="2800" dirty="0" smtClean="0">
                <a:cs typeface="B Yekan" pitchFamily="2" charset="-78"/>
              </a:rPr>
              <a:t>بله درست است...</a:t>
            </a:r>
          </a:p>
          <a:p>
            <a:pPr algn="ctr" rtl="1"/>
            <a:r>
              <a:rPr lang="fa-IR" sz="7200" dirty="0" smtClean="0">
                <a:solidFill>
                  <a:srgbClr val="002060"/>
                </a:solidFill>
                <a:cs typeface="12   Yagut_shsmrt" pitchFamily="2" charset="-78"/>
              </a:rPr>
              <a:t>تقلید از رقبا</a:t>
            </a:r>
          </a:p>
        </p:txBody>
      </p:sp>
      <p:cxnSp>
        <p:nvCxnSpPr>
          <p:cNvPr id="9" name="Straight Connector 8"/>
          <p:cNvCxnSpPr/>
          <p:nvPr/>
        </p:nvCxnSpPr>
        <p:spPr>
          <a:xfrm rot="5400000">
            <a:off x="17526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32004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28600" y="1905000"/>
            <a:ext cx="4876800" cy="2554545"/>
          </a:xfrm>
          <a:prstGeom prst="rect">
            <a:avLst/>
          </a:prstGeom>
          <a:noFill/>
        </p:spPr>
        <p:txBody>
          <a:bodyPr wrap="square">
            <a:spAutoFit/>
          </a:bodyPr>
          <a:lstStyle/>
          <a:p>
            <a:pPr algn="ctr" rtl="1"/>
            <a:r>
              <a:rPr lang="fa-IR" sz="3200" dirty="0" smtClean="0">
                <a:solidFill>
                  <a:schemeClr val="tx1">
                    <a:lumMod val="75000"/>
                    <a:lumOff val="25000"/>
                  </a:schemeClr>
                </a:solidFill>
                <a:cs typeface="B Yekan" pitchFamily="2" charset="-78"/>
              </a:rPr>
              <a:t>نوآوری در بازطراحی برخی ارکان  یک مدل‌کسب‌وکار </a:t>
            </a:r>
            <a:r>
              <a:rPr lang="fa-IR" sz="6000" dirty="0" smtClean="0">
                <a:solidFill>
                  <a:schemeClr val="tx1">
                    <a:lumMod val="75000"/>
                    <a:lumOff val="25000"/>
                  </a:schemeClr>
                </a:solidFill>
                <a:cs typeface="Dast Nevis" pitchFamily="66" charset="-78"/>
              </a:rPr>
              <a:t>موجود</a:t>
            </a:r>
            <a:endParaRPr lang="fa-IR" sz="3200" dirty="0" smtClean="0">
              <a:solidFill>
                <a:schemeClr val="tx1">
                  <a:lumMod val="75000"/>
                  <a:lumOff val="25000"/>
                </a:schemeClr>
              </a:solidFill>
              <a:cs typeface="B Yekan" pitchFamily="2" charset="-78"/>
            </a:endParaRPr>
          </a:p>
          <a:p>
            <a:pPr algn="ctr" rtl="1"/>
            <a:endParaRPr lang="fa-IR" sz="3200" dirty="0" smtClean="0">
              <a:solidFill>
                <a:schemeClr val="tx1">
                  <a:lumMod val="75000"/>
                  <a:lumOff val="25000"/>
                </a:schemeClr>
              </a:solidFill>
              <a:cs typeface="B Yekan" pitchFamily="2" charset="-78"/>
            </a:endParaRPr>
          </a:p>
          <a:p>
            <a:pPr algn="ctr" rtl="1"/>
            <a:r>
              <a:rPr lang="fa-IR" sz="3600" dirty="0" smtClean="0">
                <a:solidFill>
                  <a:schemeClr val="tx1">
                    <a:lumMod val="75000"/>
                    <a:lumOff val="25000"/>
                  </a:schemeClr>
                </a:solidFill>
                <a:cs typeface="B Yekan" pitchFamily="2" charset="-78"/>
              </a:rPr>
              <a:t>و تقلید بقیه ارکان از رقبا</a:t>
            </a:r>
            <a:endParaRPr lang="fa-IR" sz="3200" dirty="0" smtClean="0">
              <a:solidFill>
                <a:schemeClr val="tx1">
                  <a:lumMod val="75000"/>
                  <a:lumOff val="25000"/>
                </a:schemeClr>
              </a:solidFill>
              <a:cs typeface="B Yekan" pitchFamily="2" charset="-78"/>
            </a:endParaRPr>
          </a:p>
        </p:txBody>
      </p:sp>
      <p:sp>
        <p:nvSpPr>
          <p:cNvPr id="12" name="Rectangle 11"/>
          <p:cNvSpPr/>
          <p:nvPr/>
        </p:nvSpPr>
        <p:spPr>
          <a:xfrm>
            <a:off x="0" y="609600"/>
            <a:ext cx="4953000" cy="523220"/>
          </a:xfrm>
          <a:prstGeom prst="rect">
            <a:avLst/>
          </a:prstGeom>
        </p:spPr>
        <p:txBody>
          <a:bodyPr wrap="square">
            <a:spAutoFit/>
          </a:bodyPr>
          <a:lstStyle/>
          <a:p>
            <a:pPr algn="r" rtl="1"/>
            <a:r>
              <a:rPr lang="fa-IR" sz="2800" b="1" dirty="0" smtClean="0">
                <a:solidFill>
                  <a:schemeClr val="tx1">
                    <a:lumMod val="75000"/>
                    <a:lumOff val="25000"/>
                  </a:schemeClr>
                </a:solidFill>
                <a:cs typeface="B Yekan" pitchFamily="2" charset="-78"/>
              </a:rPr>
              <a:t>خـلــق «ایــده جـدید کـســب و کار» </a:t>
            </a:r>
            <a:endParaRPr lang="en-US" sz="2800" b="1" dirty="0">
              <a:solidFill>
                <a:schemeClr val="tx1">
                  <a:lumMod val="75000"/>
                  <a:lumOff val="25000"/>
                </a:schemeClr>
              </a:solidFill>
            </a:endParaRPr>
          </a:p>
        </p:txBody>
      </p:sp>
      <p:sp>
        <p:nvSpPr>
          <p:cNvPr id="13" name="Rectangle 12"/>
          <p:cNvSpPr/>
          <p:nvPr/>
        </p:nvSpPr>
        <p:spPr>
          <a:xfrm>
            <a:off x="83840" y="1132820"/>
            <a:ext cx="5097760" cy="707886"/>
          </a:xfrm>
          <a:prstGeom prst="rect">
            <a:avLst/>
          </a:prstGeom>
        </p:spPr>
        <p:txBody>
          <a:bodyPr wrap="square">
            <a:spAutoFit/>
          </a:bodyPr>
          <a:lstStyle/>
          <a:p>
            <a:pPr algn="ctr" rtl="1"/>
            <a:r>
              <a:rPr lang="fa-IR" sz="4000" b="1" dirty="0" smtClean="0">
                <a:solidFill>
                  <a:schemeClr val="tx1">
                    <a:lumMod val="75000"/>
                    <a:lumOff val="25000"/>
                  </a:schemeClr>
                </a:solidFill>
                <a:cs typeface="B Traffic" pitchFamily="2" charset="-78"/>
              </a:rPr>
              <a:t>یــــــعــــنــــــی </a:t>
            </a:r>
            <a:endParaRPr lang="fa-IR" sz="2800" b="1" dirty="0" smtClean="0">
              <a:solidFill>
                <a:schemeClr val="tx1">
                  <a:lumMod val="75000"/>
                  <a:lumOff val="25000"/>
                </a:schemeClr>
              </a:solidFill>
              <a:cs typeface="B Traffic" pitchFamily="2" charset="-78"/>
            </a:endParaRPr>
          </a:p>
        </p:txBody>
      </p:sp>
      <p:sp>
        <p:nvSpPr>
          <p:cNvPr id="14" name="4-Point Star 13"/>
          <p:cNvSpPr/>
          <p:nvPr/>
        </p:nvSpPr>
        <p:spPr>
          <a:xfrm>
            <a:off x="4648200" y="2667000"/>
            <a:ext cx="609600" cy="609600"/>
          </a:xfrm>
          <a:prstGeom prst="star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5" name="4-Point Star 14"/>
          <p:cNvSpPr/>
          <p:nvPr/>
        </p:nvSpPr>
        <p:spPr>
          <a:xfrm>
            <a:off x="76200" y="2667000"/>
            <a:ext cx="609600" cy="609600"/>
          </a:xfrm>
          <a:prstGeom prst="star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6" name="Rectangle 15"/>
          <p:cNvSpPr/>
          <p:nvPr/>
        </p:nvSpPr>
        <p:spPr>
          <a:xfrm rot="19401238">
            <a:off x="228600" y="2087434"/>
            <a:ext cx="4953000" cy="1200329"/>
          </a:xfrm>
          <a:prstGeom prst="rect">
            <a:avLst/>
          </a:prstGeom>
        </p:spPr>
        <p:txBody>
          <a:bodyPr wrap="square">
            <a:spAutoFit/>
          </a:bodyPr>
          <a:lstStyle/>
          <a:p>
            <a:pPr algn="ctr" rtl="1"/>
            <a:r>
              <a:rPr lang="fa-IR" sz="7200" b="1" dirty="0" smtClean="0">
                <a:solidFill>
                  <a:srgbClr val="FFFF00"/>
                </a:solidFill>
                <a:cs typeface="12   Yagut_shsmrt" pitchFamily="2" charset="-78"/>
              </a:rPr>
              <a:t>باور درست</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باور درست</a:t>
            </a:r>
            <a:endParaRPr lang="en-US" dirty="0"/>
          </a:p>
        </p:txBody>
      </p:sp>
      <p:sp>
        <p:nvSpPr>
          <p:cNvPr id="3" name="Content Placeholder 2"/>
          <p:cNvSpPr>
            <a:spLocks noGrp="1"/>
          </p:cNvSpPr>
          <p:nvPr>
            <p:ph idx="1"/>
          </p:nvPr>
        </p:nvSpPr>
        <p:spPr/>
        <p:txBody>
          <a:bodyPr/>
          <a:lstStyle/>
          <a:p>
            <a:endParaRPr lang="en-US"/>
          </a:p>
        </p:txBody>
      </p:sp>
      <p:pic>
        <p:nvPicPr>
          <p:cNvPr id="24578" name="Picture 2" descr="http://www.michaelcovel.com/wp-content/uploads/2013/03/FirefoxScreenSnapz001.png"/>
          <p:cNvPicPr>
            <a:picLocks noChangeAspect="1" noChangeArrowheads="1"/>
          </p:cNvPicPr>
          <p:nvPr/>
        </p:nvPicPr>
        <p:blipFill>
          <a:blip r:embed="rId3" cstate="print"/>
          <a:srcRect l="7308" r="2990"/>
          <a:stretch>
            <a:fillRect/>
          </a:stretch>
        </p:blipFill>
        <p:spPr bwMode="auto">
          <a:xfrm>
            <a:off x="0" y="0"/>
            <a:ext cx="9144000" cy="6858000"/>
          </a:xfrm>
          <a:prstGeom prst="rect">
            <a:avLst/>
          </a:prstGeom>
          <a:noFill/>
          <a:ln>
            <a:noFill/>
          </a:ln>
        </p:spPr>
      </p:pic>
      <p:sp>
        <p:nvSpPr>
          <p:cNvPr id="18" name="Rounded Rectangle 17"/>
          <p:cNvSpPr/>
          <p:nvPr/>
        </p:nvSpPr>
        <p:spPr>
          <a:xfrm>
            <a:off x="4114800" y="0"/>
            <a:ext cx="5029200" cy="6858000"/>
          </a:xfrm>
          <a:prstGeom prst="roundRect">
            <a:avLst>
              <a:gd name="adj" fmla="val 0"/>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p:nvPr/>
        </p:nvCxnSpPr>
        <p:spPr>
          <a:xfrm rot="5400000">
            <a:off x="57150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rot="5400000">
            <a:off x="6858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0" y="0"/>
            <a:ext cx="4114800" cy="6858000"/>
          </a:xfrm>
          <a:prstGeom prst="rect">
            <a:avLst/>
          </a:prstGeom>
          <a:solidFill>
            <a:schemeClr val="tx1">
              <a:lumMod val="85000"/>
              <a:lumOff val="1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8" name="TextBox 27"/>
          <p:cNvSpPr txBox="1"/>
          <p:nvPr/>
        </p:nvSpPr>
        <p:spPr>
          <a:xfrm>
            <a:off x="0" y="760274"/>
            <a:ext cx="4114800" cy="1754326"/>
          </a:xfrm>
          <a:prstGeom prst="rect">
            <a:avLst/>
          </a:prstGeom>
          <a:noFill/>
        </p:spPr>
        <p:txBody>
          <a:bodyPr wrap="square" rtlCol="0">
            <a:spAutoFit/>
          </a:bodyPr>
          <a:lstStyle/>
          <a:p>
            <a:pPr algn="r" rtl="1"/>
            <a:r>
              <a:rPr lang="fa-IR" sz="5400" dirty="0" smtClean="0">
                <a:solidFill>
                  <a:srgbClr val="FFFF00"/>
                </a:solidFill>
                <a:cs typeface="12   Yagut_shsmrt" pitchFamily="2" charset="-78"/>
              </a:rPr>
              <a:t>و نوآوری یعنی...</a:t>
            </a:r>
            <a:endParaRPr lang="en-US" sz="5400" dirty="0">
              <a:solidFill>
                <a:srgbClr val="FFFF00"/>
              </a:solidFill>
              <a:cs typeface="12   Yagut_shsmrt" pitchFamily="2" charset="-78"/>
            </a:endParaRPr>
          </a:p>
        </p:txBody>
      </p:sp>
      <p:sp>
        <p:nvSpPr>
          <p:cNvPr id="29" name="TextBox 28"/>
          <p:cNvSpPr txBox="1"/>
          <p:nvPr/>
        </p:nvSpPr>
        <p:spPr>
          <a:xfrm>
            <a:off x="0" y="2667000"/>
            <a:ext cx="4038600" cy="2800767"/>
          </a:xfrm>
          <a:prstGeom prst="rect">
            <a:avLst/>
          </a:prstGeom>
          <a:noFill/>
        </p:spPr>
        <p:txBody>
          <a:bodyPr wrap="square" rtlCol="0">
            <a:spAutoFit/>
          </a:bodyPr>
          <a:lstStyle/>
          <a:p>
            <a:pPr algn="r" rtl="1"/>
            <a:r>
              <a:rPr lang="fa-IR" sz="4400" dirty="0" smtClean="0">
                <a:solidFill>
                  <a:schemeClr val="bg1"/>
                </a:solidFill>
                <a:cs typeface="B Yekan" pitchFamily="2" charset="-78"/>
              </a:rPr>
              <a:t>کاری بکنید که نسبت به رقبای دیگر مزیت رقابتی به دست بیاورید</a:t>
            </a:r>
            <a:endParaRPr lang="en-US" sz="4400" dirty="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Content Placeholder 3"/>
          <p:cNvSpPr>
            <a:spLocks noGrp="1"/>
          </p:cNvSpPr>
          <p:nvPr>
            <p:ph idx="1"/>
          </p:nvPr>
        </p:nvSpPr>
        <p:spPr/>
        <p:txBody>
          <a:bodyPr/>
          <a:lstStyle/>
          <a:p>
            <a:endParaRPr lang="en-US" dirty="0"/>
          </a:p>
        </p:txBody>
      </p:sp>
      <p:pic>
        <p:nvPicPr>
          <p:cNvPr id="1026" name="Picture 2" descr="C:\Documents and Settings\Mahdi\Desktop\4367150939_52e84b19ca_o.jpg"/>
          <p:cNvPicPr>
            <a:picLocks noChangeAspect="1" noChangeArrowheads="1"/>
          </p:cNvPicPr>
          <p:nvPr/>
        </p:nvPicPr>
        <p:blipFill>
          <a:blip r:embed="rId3" cstate="print"/>
          <a:srcRect l="11111"/>
          <a:stretch>
            <a:fillRect/>
          </a:stretch>
        </p:blipFill>
        <p:spPr bwMode="auto">
          <a:xfrm>
            <a:off x="0" y="0"/>
            <a:ext cx="9144000" cy="6858000"/>
          </a:xfrm>
          <a:prstGeom prst="rect">
            <a:avLst/>
          </a:prstGeom>
          <a:noFill/>
        </p:spPr>
      </p:pic>
      <p:cxnSp>
        <p:nvCxnSpPr>
          <p:cNvPr id="7" name="Straight Connector 6"/>
          <p:cNvCxnSpPr/>
          <p:nvPr/>
        </p:nvCxnSpPr>
        <p:spPr>
          <a:xfrm rot="5400000">
            <a:off x="6858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0" y="0"/>
            <a:ext cx="41148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9" name="TextBox 8"/>
          <p:cNvSpPr txBox="1"/>
          <p:nvPr/>
        </p:nvSpPr>
        <p:spPr>
          <a:xfrm>
            <a:off x="0" y="760274"/>
            <a:ext cx="3657600" cy="1754326"/>
          </a:xfrm>
          <a:prstGeom prst="rect">
            <a:avLst/>
          </a:prstGeom>
          <a:noFill/>
        </p:spPr>
        <p:txBody>
          <a:bodyPr wrap="square" rtlCol="0">
            <a:spAutoFit/>
          </a:bodyPr>
          <a:lstStyle/>
          <a:p>
            <a:pPr algn="r" rtl="1"/>
            <a:r>
              <a:rPr lang="fa-IR" sz="5400" dirty="0" smtClean="0">
                <a:solidFill>
                  <a:srgbClr val="FFFF00"/>
                </a:solidFill>
                <a:cs typeface="12   Yagut_shsmrt" pitchFamily="2" charset="-78"/>
              </a:rPr>
              <a:t>بوم مدل کسب و کار</a:t>
            </a:r>
            <a:endParaRPr lang="en-US" sz="5400" dirty="0">
              <a:solidFill>
                <a:srgbClr val="FFFF00"/>
              </a:solidFill>
              <a:cs typeface="12   Yagut_shsmrt" pitchFamily="2" charset="-78"/>
            </a:endParaRPr>
          </a:p>
        </p:txBody>
      </p:sp>
      <p:sp>
        <p:nvSpPr>
          <p:cNvPr id="10" name="TextBox 9"/>
          <p:cNvSpPr txBox="1"/>
          <p:nvPr/>
        </p:nvSpPr>
        <p:spPr>
          <a:xfrm>
            <a:off x="-304800" y="2667000"/>
            <a:ext cx="4038600" cy="3662541"/>
          </a:xfrm>
          <a:prstGeom prst="rect">
            <a:avLst/>
          </a:prstGeom>
          <a:noFill/>
        </p:spPr>
        <p:txBody>
          <a:bodyPr wrap="square" rtlCol="0">
            <a:spAutoFit/>
          </a:bodyPr>
          <a:lstStyle/>
          <a:p>
            <a:pPr algn="r" rtl="1"/>
            <a:r>
              <a:rPr lang="fa-IR" sz="4000" dirty="0" smtClean="0">
                <a:solidFill>
                  <a:schemeClr val="bg1"/>
                </a:solidFill>
                <a:cs typeface="B Yekan" pitchFamily="2" charset="-78"/>
              </a:rPr>
              <a:t>نقطه شروع خوبی برای فرایند </a:t>
            </a:r>
          </a:p>
          <a:p>
            <a:pPr algn="r" rtl="1"/>
            <a:endParaRPr lang="fa-IR" sz="2000" dirty="0" smtClean="0">
              <a:solidFill>
                <a:schemeClr val="bg1"/>
              </a:solidFill>
              <a:cs typeface="B Yekan" pitchFamily="2" charset="-78"/>
            </a:endParaRPr>
          </a:p>
          <a:p>
            <a:pPr algn="r" rtl="1"/>
            <a:r>
              <a:rPr lang="fa-IR" sz="4400" dirty="0" smtClean="0">
                <a:solidFill>
                  <a:srgbClr val="FFC000"/>
                </a:solidFill>
                <a:cs typeface="B Homa" pitchFamily="2" charset="-78"/>
              </a:rPr>
              <a:t>خلق ایده کسب و کار جدید</a:t>
            </a:r>
            <a:r>
              <a:rPr lang="fa-IR" sz="4400" dirty="0" smtClean="0">
                <a:solidFill>
                  <a:srgbClr val="FFC000"/>
                </a:solidFill>
                <a:cs typeface="B Yekan" pitchFamily="2" charset="-78"/>
              </a:rPr>
              <a:t> </a:t>
            </a:r>
            <a:endParaRPr lang="fa-IR" dirty="0" smtClean="0">
              <a:solidFill>
                <a:srgbClr val="FFC000"/>
              </a:solidFill>
              <a:cs typeface="B Yekan" pitchFamily="2" charset="-78"/>
            </a:endParaRPr>
          </a:p>
          <a:p>
            <a:pPr algn="r" rtl="1"/>
            <a:r>
              <a:rPr lang="fa-IR" sz="4000" dirty="0" smtClean="0">
                <a:solidFill>
                  <a:schemeClr val="bg1"/>
                </a:solidFill>
                <a:cs typeface="B Yekan" pitchFamily="2" charset="-78"/>
              </a:rPr>
              <a:t>است</a:t>
            </a:r>
            <a:r>
              <a:rPr lang="fa-IR" sz="4400" dirty="0" smtClean="0">
                <a:solidFill>
                  <a:schemeClr val="bg1"/>
                </a:solidFill>
                <a:cs typeface="B Yekan" pitchFamily="2" charset="-78"/>
              </a:rPr>
              <a:t>.</a:t>
            </a:r>
            <a:endParaRPr lang="en-US" sz="4400" dirty="0">
              <a:solidFill>
                <a:schemeClr val="bg1"/>
              </a:solidFill>
              <a:cs typeface="B Yekan" pitchFamily="2" charset="-78"/>
            </a:endParaRPr>
          </a:p>
        </p:txBody>
      </p:sp>
      <p:cxnSp>
        <p:nvCxnSpPr>
          <p:cNvPr id="12" name="Straight Connector 11"/>
          <p:cNvCxnSpPr/>
          <p:nvPr/>
        </p:nvCxnSpPr>
        <p:spPr>
          <a:xfrm>
            <a:off x="381000" y="5334000"/>
            <a:ext cx="16002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81000" y="4191000"/>
            <a:ext cx="32766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6477000" y="6550223"/>
            <a:ext cx="2667000" cy="307777"/>
          </a:xfrm>
          <a:prstGeom prst="rect">
            <a:avLst/>
          </a:prstGeom>
        </p:spPr>
        <p:txBody>
          <a:bodyPr wrap="square">
            <a:spAutoFit/>
          </a:bodyPr>
          <a:lstStyle/>
          <a:p>
            <a:pPr algn="r"/>
            <a:r>
              <a:rPr lang="en-US" sz="1400" b="1" dirty="0" smtClean="0"/>
              <a:t>Flicker/Rishi S</a:t>
            </a:r>
            <a:endParaRPr lang="en-US" sz="14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41148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0" name="Picture 2"/>
          <p:cNvPicPr>
            <a:picLocks noChangeAspect="1" noChangeArrowheads="1"/>
          </p:cNvPicPr>
          <p:nvPr/>
        </p:nvPicPr>
        <p:blipFill>
          <a:blip r:embed="rId3" cstate="print"/>
          <a:srcRect l="4629" r="5111" b="15573"/>
          <a:stretch>
            <a:fillRect/>
          </a:stretch>
        </p:blipFill>
        <p:spPr bwMode="auto">
          <a:xfrm>
            <a:off x="4099002" y="1524000"/>
            <a:ext cx="4892598" cy="3429000"/>
          </a:xfrm>
          <a:prstGeom prst="rect">
            <a:avLst/>
          </a:prstGeom>
          <a:noFill/>
          <a:ln w="9525">
            <a:noFill/>
            <a:miter lim="800000"/>
            <a:headEnd/>
            <a:tailEnd/>
          </a:ln>
          <a:effectLst/>
        </p:spPr>
      </p:pic>
      <p:cxnSp>
        <p:nvCxnSpPr>
          <p:cNvPr id="12" name="Straight Connector 11"/>
          <p:cNvCxnSpPr/>
          <p:nvPr/>
        </p:nvCxnSpPr>
        <p:spPr>
          <a:xfrm rot="5400000">
            <a:off x="6858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0" y="760274"/>
            <a:ext cx="3657600" cy="1754326"/>
          </a:xfrm>
          <a:prstGeom prst="rect">
            <a:avLst/>
          </a:prstGeom>
          <a:noFill/>
        </p:spPr>
        <p:txBody>
          <a:bodyPr wrap="square" rtlCol="0">
            <a:spAutoFit/>
          </a:bodyPr>
          <a:lstStyle/>
          <a:p>
            <a:pPr algn="r" rtl="1"/>
            <a:r>
              <a:rPr lang="fa-IR" sz="5400" dirty="0" smtClean="0">
                <a:solidFill>
                  <a:srgbClr val="FFFF00"/>
                </a:solidFill>
                <a:cs typeface="12   Yagut_shsmrt" pitchFamily="2" charset="-78"/>
              </a:rPr>
              <a:t>بوم مدل کسب و کار</a:t>
            </a:r>
            <a:endParaRPr lang="en-US" sz="5400" dirty="0">
              <a:solidFill>
                <a:srgbClr val="FFFF00"/>
              </a:solidFill>
              <a:cs typeface="12   Yagut_shsmrt" pitchFamily="2" charset="-78"/>
            </a:endParaRPr>
          </a:p>
        </p:txBody>
      </p:sp>
      <p:cxnSp>
        <p:nvCxnSpPr>
          <p:cNvPr id="17" name="Straight Connector 16"/>
          <p:cNvCxnSpPr/>
          <p:nvPr/>
        </p:nvCxnSpPr>
        <p:spPr>
          <a:xfrm>
            <a:off x="4267200" y="5105400"/>
            <a:ext cx="46482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41148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10" name="Picture 2"/>
          <p:cNvPicPr>
            <a:picLocks noChangeAspect="1" noChangeArrowheads="1"/>
          </p:cNvPicPr>
          <p:nvPr/>
        </p:nvPicPr>
        <p:blipFill>
          <a:blip r:embed="rId3" cstate="print"/>
          <a:srcRect l="4629" r="5111" b="15573"/>
          <a:stretch>
            <a:fillRect/>
          </a:stretch>
        </p:blipFill>
        <p:spPr bwMode="auto">
          <a:xfrm>
            <a:off x="4099002" y="1524000"/>
            <a:ext cx="4892598" cy="3429000"/>
          </a:xfrm>
          <a:prstGeom prst="rect">
            <a:avLst/>
          </a:prstGeom>
          <a:noFill/>
          <a:ln w="9525">
            <a:noFill/>
            <a:miter lim="800000"/>
            <a:headEnd/>
            <a:tailEnd/>
          </a:ln>
          <a:effectLst/>
        </p:spPr>
      </p:pic>
      <p:cxnSp>
        <p:nvCxnSpPr>
          <p:cNvPr id="12" name="Straight Connector 11"/>
          <p:cNvCxnSpPr/>
          <p:nvPr/>
        </p:nvCxnSpPr>
        <p:spPr>
          <a:xfrm rot="5400000">
            <a:off x="6858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0" y="760274"/>
            <a:ext cx="3657600" cy="1754326"/>
          </a:xfrm>
          <a:prstGeom prst="rect">
            <a:avLst/>
          </a:prstGeom>
          <a:noFill/>
        </p:spPr>
        <p:txBody>
          <a:bodyPr wrap="square" rtlCol="0">
            <a:spAutoFit/>
          </a:bodyPr>
          <a:lstStyle/>
          <a:p>
            <a:pPr algn="r" rtl="1"/>
            <a:r>
              <a:rPr lang="fa-IR" sz="5400" dirty="0" smtClean="0">
                <a:solidFill>
                  <a:srgbClr val="FFFF00"/>
                </a:solidFill>
                <a:cs typeface="12   Yagut_shsmrt" pitchFamily="2" charset="-78"/>
              </a:rPr>
              <a:t>بوم مدل کسب و کار</a:t>
            </a:r>
            <a:endParaRPr lang="en-US" sz="5400" dirty="0">
              <a:solidFill>
                <a:srgbClr val="FFFF00"/>
              </a:solidFill>
              <a:cs typeface="12   Yagut_shsmrt" pitchFamily="2" charset="-78"/>
            </a:endParaRPr>
          </a:p>
        </p:txBody>
      </p:sp>
      <p:sp>
        <p:nvSpPr>
          <p:cNvPr id="8" name="Rounded Rectangle 7"/>
          <p:cNvSpPr/>
          <p:nvPr/>
        </p:nvSpPr>
        <p:spPr>
          <a:xfrm>
            <a:off x="7010400" y="2057400"/>
            <a:ext cx="1676400" cy="1828800"/>
          </a:xfrm>
          <a:prstGeom prst="roundRect">
            <a:avLst>
              <a:gd name="adj"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a-IR" sz="2400" b="1" dirty="0" smtClean="0">
                <a:solidFill>
                  <a:sysClr val="windowText" lastClr="000000"/>
                </a:solidFill>
                <a:effectLst>
                  <a:outerShdw blurRad="38100" dist="38100" dir="2700000" algn="tl">
                    <a:srgbClr val="000000">
                      <a:alpha val="43137"/>
                    </a:srgbClr>
                  </a:outerShdw>
                </a:effectLst>
                <a:cs typeface="B Yekan" pitchFamily="2" charset="-78"/>
              </a:rPr>
              <a:t>چه کسی؟</a:t>
            </a:r>
            <a:endParaRPr lang="es-MX" sz="2400" b="1" dirty="0">
              <a:solidFill>
                <a:sysClr val="windowText" lastClr="000000"/>
              </a:solidFill>
              <a:effectLst>
                <a:outerShdw blurRad="38100" dist="38100" dir="2700000" algn="tl">
                  <a:srgbClr val="000000">
                    <a:alpha val="43137"/>
                  </a:srgbClr>
                </a:outerShdw>
              </a:effectLst>
              <a:cs typeface="B Yekan" pitchFamily="2" charset="-78"/>
            </a:endParaRPr>
          </a:p>
        </p:txBody>
      </p:sp>
      <p:sp>
        <p:nvSpPr>
          <p:cNvPr id="9" name="Rounded Rectangle 8"/>
          <p:cNvSpPr/>
          <p:nvPr/>
        </p:nvSpPr>
        <p:spPr>
          <a:xfrm>
            <a:off x="6143298" y="2057400"/>
            <a:ext cx="838200" cy="1828800"/>
          </a:xfrm>
          <a:prstGeom prst="roundRect">
            <a:avLst>
              <a:gd name="adj" fmla="val 0"/>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a-IR" sz="2400" b="1" dirty="0" smtClean="0">
                <a:solidFill>
                  <a:sysClr val="windowText" lastClr="000000"/>
                </a:solidFill>
                <a:effectLst>
                  <a:outerShdw blurRad="38100" dist="38100" dir="2700000" algn="tl">
                    <a:srgbClr val="000000">
                      <a:alpha val="43137"/>
                    </a:srgbClr>
                  </a:outerShdw>
                </a:effectLst>
                <a:cs typeface="B Yekan" pitchFamily="2" charset="-78"/>
              </a:rPr>
              <a:t>چه چیزی؟</a:t>
            </a:r>
            <a:endParaRPr lang="es-MX" sz="2400" b="1" dirty="0">
              <a:solidFill>
                <a:sysClr val="windowText" lastClr="000000"/>
              </a:solidFill>
              <a:effectLst>
                <a:outerShdw blurRad="38100" dist="38100" dir="2700000" algn="tl">
                  <a:srgbClr val="000000">
                    <a:alpha val="43137"/>
                  </a:srgbClr>
                </a:outerShdw>
              </a:effectLst>
              <a:cs typeface="B Yekan" pitchFamily="2" charset="-78"/>
            </a:endParaRPr>
          </a:p>
        </p:txBody>
      </p:sp>
      <p:sp>
        <p:nvSpPr>
          <p:cNvPr id="15" name="Rounded Rectangle 14"/>
          <p:cNvSpPr/>
          <p:nvPr/>
        </p:nvSpPr>
        <p:spPr>
          <a:xfrm>
            <a:off x="4419600" y="2057400"/>
            <a:ext cx="1676400" cy="1828800"/>
          </a:xfrm>
          <a:prstGeom prst="roundRect">
            <a:avLst>
              <a:gd name="adj" fmla="val 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a-IR" sz="2400" b="1" dirty="0" smtClean="0">
                <a:solidFill>
                  <a:sysClr val="windowText" lastClr="000000"/>
                </a:solidFill>
                <a:effectLst>
                  <a:outerShdw blurRad="38100" dist="38100" dir="2700000" algn="tl">
                    <a:srgbClr val="000000">
                      <a:alpha val="43137"/>
                    </a:srgbClr>
                  </a:outerShdw>
                </a:effectLst>
                <a:cs typeface="B Yekan" pitchFamily="2" charset="-78"/>
              </a:rPr>
              <a:t>چگونه؟</a:t>
            </a:r>
            <a:endParaRPr lang="es-MX" sz="2400" b="1" dirty="0">
              <a:solidFill>
                <a:sysClr val="windowText" lastClr="000000"/>
              </a:solidFill>
              <a:effectLst>
                <a:outerShdw blurRad="38100" dist="38100" dir="2700000" algn="tl">
                  <a:srgbClr val="000000">
                    <a:alpha val="43137"/>
                  </a:srgbClr>
                </a:outerShdw>
              </a:effectLst>
              <a:cs typeface="B Yekan" pitchFamily="2" charset="-78"/>
            </a:endParaRPr>
          </a:p>
        </p:txBody>
      </p:sp>
      <p:sp>
        <p:nvSpPr>
          <p:cNvPr id="16" name="Rounded Rectangle 15"/>
          <p:cNvSpPr/>
          <p:nvPr/>
        </p:nvSpPr>
        <p:spPr>
          <a:xfrm>
            <a:off x="4419600" y="3920704"/>
            <a:ext cx="4267200" cy="609600"/>
          </a:xfrm>
          <a:prstGeom prst="roundRect">
            <a:avLst>
              <a:gd name="adj" fmla="val 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a-IR" sz="2400" b="1" dirty="0" smtClean="0">
                <a:solidFill>
                  <a:sysClr val="windowText" lastClr="000000"/>
                </a:solidFill>
                <a:effectLst>
                  <a:outerShdw blurRad="38100" dist="38100" dir="2700000" algn="tl">
                    <a:srgbClr val="000000">
                      <a:alpha val="43137"/>
                    </a:srgbClr>
                  </a:outerShdw>
                </a:effectLst>
                <a:cs typeface="B Yekan" pitchFamily="2" charset="-78"/>
              </a:rPr>
              <a:t>چه مقدار؟</a:t>
            </a:r>
            <a:endParaRPr lang="es-MX" sz="2400" b="1" dirty="0">
              <a:solidFill>
                <a:sysClr val="windowText" lastClr="000000"/>
              </a:solidFill>
              <a:effectLst>
                <a:outerShdw blurRad="38100" dist="38100" dir="2700000" algn="tl">
                  <a:srgbClr val="000000">
                    <a:alpha val="43137"/>
                  </a:srgbClr>
                </a:outerShdw>
              </a:effectLst>
              <a:cs typeface="B Yekan" pitchFamily="2" charset="-78"/>
            </a:endParaRPr>
          </a:p>
        </p:txBody>
      </p:sp>
      <p:sp>
        <p:nvSpPr>
          <p:cNvPr id="11" name="Rectangle 10"/>
          <p:cNvSpPr/>
          <p:nvPr/>
        </p:nvSpPr>
        <p:spPr>
          <a:xfrm>
            <a:off x="228601" y="3810000"/>
            <a:ext cx="3581400" cy="1200329"/>
          </a:xfrm>
          <a:prstGeom prst="rect">
            <a:avLst/>
          </a:prstGeom>
        </p:spPr>
        <p:txBody>
          <a:bodyPr wrap="square">
            <a:spAutoFit/>
          </a:bodyPr>
          <a:lstStyle/>
          <a:p>
            <a:pPr algn="ctr">
              <a:spcBef>
                <a:spcPct val="0"/>
              </a:spcBef>
            </a:pPr>
            <a:r>
              <a:rPr lang="fa-IR" sz="3600" dirty="0" smtClean="0">
                <a:solidFill>
                  <a:schemeClr val="bg1"/>
                </a:solidFill>
                <a:cs typeface="B Yekan" pitchFamily="2" charset="-78"/>
              </a:rPr>
              <a:t>کسب و کار شما چگونه کار می‌کند</a:t>
            </a:r>
            <a:endParaRPr lang="en-US" sz="3600" dirty="0" smtClean="0">
              <a:solidFill>
                <a:schemeClr val="bg1"/>
              </a:solidFill>
              <a:cs typeface="B Yekan" pitchFamily="2" charset="-78"/>
            </a:endParaRPr>
          </a:p>
        </p:txBody>
      </p:sp>
      <p:cxnSp>
        <p:nvCxnSpPr>
          <p:cNvPr id="14" name="Straight Connector 13"/>
          <p:cNvCxnSpPr/>
          <p:nvPr/>
        </p:nvCxnSpPr>
        <p:spPr>
          <a:xfrm>
            <a:off x="609600" y="5105400"/>
            <a:ext cx="27432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2971800" y="1143000"/>
            <a:ext cx="6172200" cy="4629150"/>
          </a:xfrm>
          <a:prstGeom prst="rect">
            <a:avLst/>
          </a:prstGeom>
          <a:noFill/>
          <a:ln w="9525">
            <a:noFill/>
            <a:miter lim="800000"/>
            <a:headEnd/>
            <a:tailEnd/>
          </a:ln>
          <a:effectLst/>
        </p:spPr>
      </p:pic>
      <p:sp>
        <p:nvSpPr>
          <p:cNvPr id="5" name="TextBox 4"/>
          <p:cNvSpPr txBox="1"/>
          <p:nvPr/>
        </p:nvSpPr>
        <p:spPr>
          <a:xfrm>
            <a:off x="5029200" y="6488668"/>
            <a:ext cx="4114800" cy="369332"/>
          </a:xfrm>
          <a:prstGeom prst="rect">
            <a:avLst/>
          </a:prstGeom>
          <a:noFill/>
        </p:spPr>
        <p:txBody>
          <a:bodyPr wrap="square" rtlCol="0">
            <a:spAutoFit/>
          </a:bodyPr>
          <a:lstStyle/>
          <a:p>
            <a:pPr algn="r" rtl="1"/>
            <a:r>
              <a:rPr lang="fa-IR" dirty="0" smtClean="0">
                <a:cs typeface="B Yekan" pitchFamily="2" charset="-78"/>
              </a:rPr>
              <a:t>براساس پیشنهاد کتاب «خلق مدل کسب و کار»</a:t>
            </a:r>
            <a:endParaRPr lang="en-US" dirty="0">
              <a:cs typeface="B Yekan" pitchFamily="2" charset="-78"/>
            </a:endParaRPr>
          </a:p>
        </p:txBody>
      </p:sp>
      <p:cxnSp>
        <p:nvCxnSpPr>
          <p:cNvPr id="6" name="Straight Connector 5"/>
          <p:cNvCxnSpPr/>
          <p:nvPr/>
        </p:nvCxnSpPr>
        <p:spPr>
          <a:xfrm>
            <a:off x="5181600" y="6477000"/>
            <a:ext cx="39624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76200" y="533400"/>
            <a:ext cx="2743200" cy="2308324"/>
          </a:xfrm>
          <a:prstGeom prst="rect">
            <a:avLst/>
          </a:prstGeom>
          <a:noFill/>
        </p:spPr>
        <p:txBody>
          <a:bodyPr wrap="square" rtlCol="0">
            <a:spAutoFit/>
          </a:bodyPr>
          <a:lstStyle/>
          <a:p>
            <a:pPr algn="r" rtl="1"/>
            <a:r>
              <a:rPr lang="fa-IR" sz="3600" dirty="0" smtClean="0">
                <a:solidFill>
                  <a:srgbClr val="FFFF00"/>
                </a:solidFill>
                <a:cs typeface="12   Yagut_shsmrt" pitchFamily="2" charset="-78"/>
              </a:rPr>
              <a:t>4 کانون نوآوری در خلق ایده کسب و کار</a:t>
            </a:r>
            <a:endParaRPr lang="en-US" sz="3600" dirty="0">
              <a:solidFill>
                <a:srgbClr val="FFFF00"/>
              </a:solidFill>
              <a:cs typeface="12   Yagut_shsmrt" pitchFamily="2" charset="-78"/>
            </a:endParaRPr>
          </a:p>
        </p:txBody>
      </p:sp>
      <p:sp>
        <p:nvSpPr>
          <p:cNvPr id="14" name="Rectangle 13"/>
          <p:cNvSpPr/>
          <p:nvPr/>
        </p:nvSpPr>
        <p:spPr>
          <a:xfrm>
            <a:off x="304801" y="3124200"/>
            <a:ext cx="2438399" cy="830997"/>
          </a:xfrm>
          <a:prstGeom prst="rect">
            <a:avLst/>
          </a:prstGeom>
        </p:spPr>
        <p:txBody>
          <a:bodyPr wrap="square">
            <a:spAutoFit/>
          </a:bodyPr>
          <a:lstStyle/>
          <a:p>
            <a:pPr algn="r">
              <a:spcBef>
                <a:spcPct val="0"/>
              </a:spcBef>
            </a:pPr>
            <a:r>
              <a:rPr lang="fa-IR" sz="2400" dirty="0" smtClean="0">
                <a:solidFill>
                  <a:schemeClr val="bg1"/>
                </a:solidFill>
                <a:cs typeface="B Yekan" pitchFamily="2" charset="-78"/>
              </a:rPr>
              <a:t>براساس بوم </a:t>
            </a:r>
          </a:p>
          <a:p>
            <a:pPr algn="r">
              <a:spcBef>
                <a:spcPct val="0"/>
              </a:spcBef>
            </a:pPr>
            <a:r>
              <a:rPr lang="fa-IR" sz="2400" dirty="0" smtClean="0">
                <a:solidFill>
                  <a:schemeClr val="bg1"/>
                </a:solidFill>
                <a:cs typeface="B Yekan" pitchFamily="2" charset="-78"/>
              </a:rPr>
              <a:t>مدل کسب و کار</a:t>
            </a:r>
            <a:endParaRPr lang="en-US" sz="2400" dirty="0" smtClean="0">
              <a:solidFill>
                <a:schemeClr val="bg1"/>
              </a:solidFill>
              <a:cs typeface="B Yekan" pitchFamily="2" charset="-78"/>
            </a:endParaRPr>
          </a:p>
        </p:txBody>
      </p:sp>
      <p:sp>
        <p:nvSpPr>
          <p:cNvPr id="12" name="Freeform 11"/>
          <p:cNvSpPr/>
          <p:nvPr/>
        </p:nvSpPr>
        <p:spPr>
          <a:xfrm>
            <a:off x="3090041" y="3957145"/>
            <a:ext cx="5864773" cy="756745"/>
          </a:xfrm>
          <a:custGeom>
            <a:avLst/>
            <a:gdLst>
              <a:gd name="connsiteX0" fmla="*/ 283780 w 5864773"/>
              <a:gd name="connsiteY0" fmla="*/ 15765 h 756745"/>
              <a:gd name="connsiteX1" fmla="*/ 0 w 5864773"/>
              <a:gd name="connsiteY1" fmla="*/ 630621 h 756745"/>
              <a:gd name="connsiteX2" fmla="*/ 15766 w 5864773"/>
              <a:gd name="connsiteY2" fmla="*/ 740979 h 756745"/>
              <a:gd name="connsiteX3" fmla="*/ 5864773 w 5864773"/>
              <a:gd name="connsiteY3" fmla="*/ 756745 h 756745"/>
              <a:gd name="connsiteX4" fmla="*/ 5849007 w 5864773"/>
              <a:gd name="connsiteY4" fmla="*/ 583324 h 756745"/>
              <a:gd name="connsiteX5" fmla="*/ 5612525 w 5864773"/>
              <a:gd name="connsiteY5" fmla="*/ 0 h 756745"/>
              <a:gd name="connsiteX6" fmla="*/ 283780 w 5864773"/>
              <a:gd name="connsiteY6" fmla="*/ 15765 h 75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4773" h="756745">
                <a:moveTo>
                  <a:pt x="283780" y="15765"/>
                </a:moveTo>
                <a:lnTo>
                  <a:pt x="0" y="630621"/>
                </a:lnTo>
                <a:lnTo>
                  <a:pt x="15766" y="740979"/>
                </a:lnTo>
                <a:lnTo>
                  <a:pt x="5864773" y="756745"/>
                </a:lnTo>
                <a:lnTo>
                  <a:pt x="5849007" y="583324"/>
                </a:lnTo>
                <a:lnTo>
                  <a:pt x="5612525" y="0"/>
                </a:lnTo>
                <a:lnTo>
                  <a:pt x="283780" y="15765"/>
                </a:lnTo>
                <a:close/>
              </a:path>
            </a:pathLst>
          </a:custGeom>
          <a:solidFill>
            <a:schemeClr val="tx2">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369269" y="2254469"/>
            <a:ext cx="2301765" cy="1686910"/>
          </a:xfrm>
          <a:custGeom>
            <a:avLst/>
            <a:gdLst>
              <a:gd name="connsiteX0" fmla="*/ 0 w 2301765"/>
              <a:gd name="connsiteY0" fmla="*/ 0 h 1686910"/>
              <a:gd name="connsiteX1" fmla="*/ 94593 w 2301765"/>
              <a:gd name="connsiteY1" fmla="*/ 1686910 h 1686910"/>
              <a:gd name="connsiteX2" fmla="*/ 2301765 w 2301765"/>
              <a:gd name="connsiteY2" fmla="*/ 1686910 h 1686910"/>
              <a:gd name="connsiteX3" fmla="*/ 1608083 w 2301765"/>
              <a:gd name="connsiteY3" fmla="*/ 15765 h 1686910"/>
              <a:gd name="connsiteX4" fmla="*/ 0 w 2301765"/>
              <a:gd name="connsiteY4" fmla="*/ 0 h 1686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1765" h="1686910">
                <a:moveTo>
                  <a:pt x="0" y="0"/>
                </a:moveTo>
                <a:lnTo>
                  <a:pt x="94593" y="1686910"/>
                </a:lnTo>
                <a:lnTo>
                  <a:pt x="2301765" y="1686910"/>
                </a:lnTo>
                <a:lnTo>
                  <a:pt x="1608083" y="15765"/>
                </a:lnTo>
                <a:lnTo>
                  <a:pt x="0" y="0"/>
                </a:lnTo>
                <a:close/>
              </a:path>
            </a:pathLst>
          </a:custGeom>
          <a:solidFill>
            <a:schemeClr val="accent2">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14"/>
          <p:cNvSpPr/>
          <p:nvPr/>
        </p:nvSpPr>
        <p:spPr>
          <a:xfrm>
            <a:off x="5454869" y="2254469"/>
            <a:ext cx="1040524" cy="1734207"/>
          </a:xfrm>
          <a:custGeom>
            <a:avLst/>
            <a:gdLst>
              <a:gd name="connsiteX0" fmla="*/ 204952 w 1040524"/>
              <a:gd name="connsiteY0" fmla="*/ 0 h 1734207"/>
              <a:gd name="connsiteX1" fmla="*/ 0 w 1040524"/>
              <a:gd name="connsiteY1" fmla="*/ 1734207 h 1734207"/>
              <a:gd name="connsiteX2" fmla="*/ 1040524 w 1040524"/>
              <a:gd name="connsiteY2" fmla="*/ 1671145 h 1734207"/>
              <a:gd name="connsiteX3" fmla="*/ 914400 w 1040524"/>
              <a:gd name="connsiteY3" fmla="*/ 0 h 1734207"/>
              <a:gd name="connsiteX4" fmla="*/ 204952 w 1040524"/>
              <a:gd name="connsiteY4" fmla="*/ 0 h 1734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524" h="1734207">
                <a:moveTo>
                  <a:pt x="204952" y="0"/>
                </a:moveTo>
                <a:lnTo>
                  <a:pt x="0" y="1734207"/>
                </a:lnTo>
                <a:lnTo>
                  <a:pt x="1040524" y="1671145"/>
                </a:lnTo>
                <a:lnTo>
                  <a:pt x="914400" y="0"/>
                </a:lnTo>
                <a:lnTo>
                  <a:pt x="204952" y="0"/>
                </a:lnTo>
                <a:close/>
              </a:path>
            </a:pathLst>
          </a:cu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p:cNvSpPr/>
          <p:nvPr/>
        </p:nvSpPr>
        <p:spPr>
          <a:xfrm>
            <a:off x="3368566" y="2254469"/>
            <a:ext cx="2270234" cy="1702676"/>
          </a:xfrm>
          <a:custGeom>
            <a:avLst/>
            <a:gdLst>
              <a:gd name="connsiteX0" fmla="*/ 2270234 w 2270234"/>
              <a:gd name="connsiteY0" fmla="*/ 31531 h 1702676"/>
              <a:gd name="connsiteX1" fmla="*/ 2065282 w 2270234"/>
              <a:gd name="connsiteY1" fmla="*/ 1702676 h 1702676"/>
              <a:gd name="connsiteX2" fmla="*/ 0 w 2270234"/>
              <a:gd name="connsiteY2" fmla="*/ 1702676 h 1702676"/>
              <a:gd name="connsiteX3" fmla="*/ 756744 w 2270234"/>
              <a:gd name="connsiteY3" fmla="*/ 0 h 1702676"/>
              <a:gd name="connsiteX4" fmla="*/ 2270234 w 2270234"/>
              <a:gd name="connsiteY4" fmla="*/ 31531 h 170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234" h="1702676">
                <a:moveTo>
                  <a:pt x="2270234" y="31531"/>
                </a:moveTo>
                <a:lnTo>
                  <a:pt x="2065282" y="1702676"/>
                </a:lnTo>
                <a:lnTo>
                  <a:pt x="0" y="1702676"/>
                </a:lnTo>
                <a:lnTo>
                  <a:pt x="756744" y="0"/>
                </a:lnTo>
                <a:lnTo>
                  <a:pt x="2270234" y="31531"/>
                </a:lnTo>
                <a:close/>
              </a:path>
            </a:pathLst>
          </a:custGeom>
          <a:solidFill>
            <a:schemeClr val="accent2">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2971800" y="1143000"/>
            <a:ext cx="6172200" cy="4629150"/>
          </a:xfrm>
          <a:prstGeom prst="rect">
            <a:avLst/>
          </a:prstGeom>
          <a:noFill/>
          <a:ln w="9525">
            <a:noFill/>
            <a:miter lim="800000"/>
            <a:headEnd/>
            <a:tailEnd/>
          </a:ln>
          <a:effectLst/>
        </p:spPr>
      </p:pic>
      <p:sp>
        <p:nvSpPr>
          <p:cNvPr id="5" name="TextBox 4"/>
          <p:cNvSpPr txBox="1"/>
          <p:nvPr/>
        </p:nvSpPr>
        <p:spPr>
          <a:xfrm>
            <a:off x="5029200" y="6488668"/>
            <a:ext cx="4114800" cy="369332"/>
          </a:xfrm>
          <a:prstGeom prst="rect">
            <a:avLst/>
          </a:prstGeom>
          <a:noFill/>
        </p:spPr>
        <p:txBody>
          <a:bodyPr wrap="square" rtlCol="0">
            <a:spAutoFit/>
          </a:bodyPr>
          <a:lstStyle/>
          <a:p>
            <a:pPr algn="r" rtl="1"/>
            <a:r>
              <a:rPr lang="fa-IR" dirty="0" smtClean="0">
                <a:cs typeface="B Yekan" pitchFamily="2" charset="-78"/>
              </a:rPr>
              <a:t>براساس پیشنهاد کتاب «خلق مدل کسب و کار»</a:t>
            </a:r>
            <a:endParaRPr lang="en-US" dirty="0">
              <a:cs typeface="B Yekan" pitchFamily="2" charset="-78"/>
            </a:endParaRPr>
          </a:p>
        </p:txBody>
      </p:sp>
      <p:cxnSp>
        <p:nvCxnSpPr>
          <p:cNvPr id="6" name="Straight Connector 5"/>
          <p:cNvCxnSpPr/>
          <p:nvPr/>
        </p:nvCxnSpPr>
        <p:spPr>
          <a:xfrm>
            <a:off x="5181600" y="6477000"/>
            <a:ext cx="39624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1</a:t>
            </a:r>
            <a:endParaRPr lang="en-US" sz="13800" dirty="0" smtClean="0">
              <a:solidFill>
                <a:schemeClr val="bg1"/>
              </a:solidFill>
              <a:cs typeface="B Titr" pitchFamily="2" charset="-78"/>
            </a:endParaRPr>
          </a:p>
        </p:txBody>
      </p:sp>
      <p:sp>
        <p:nvSpPr>
          <p:cNvPr id="15" name="Rectangle 14"/>
          <p:cNvSpPr/>
          <p:nvPr/>
        </p:nvSpPr>
        <p:spPr>
          <a:xfrm>
            <a:off x="656145" y="5135940"/>
            <a:ext cx="1728358"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منابع </a:t>
            </a:r>
            <a:endParaRPr lang="en-US" sz="3600" dirty="0">
              <a:cs typeface="B Titr" pitchFamily="2" charset="-78"/>
            </a:endParaRPr>
          </a:p>
        </p:txBody>
      </p:sp>
      <p:sp>
        <p:nvSpPr>
          <p:cNvPr id="16" name="TextBox 15"/>
          <p:cNvSpPr txBox="1"/>
          <p:nvPr/>
        </p:nvSpPr>
        <p:spPr>
          <a:xfrm>
            <a:off x="76200" y="533400"/>
            <a:ext cx="2743200" cy="2308324"/>
          </a:xfrm>
          <a:prstGeom prst="rect">
            <a:avLst/>
          </a:prstGeom>
          <a:noFill/>
        </p:spPr>
        <p:txBody>
          <a:bodyPr wrap="square" rtlCol="0">
            <a:spAutoFit/>
          </a:bodyPr>
          <a:lstStyle/>
          <a:p>
            <a:pPr algn="r" rtl="1"/>
            <a:r>
              <a:rPr lang="fa-IR" sz="3600" dirty="0" smtClean="0">
                <a:solidFill>
                  <a:srgbClr val="FFFF00"/>
                </a:solidFill>
                <a:cs typeface="12   Yagut_shsmrt" pitchFamily="2" charset="-78"/>
              </a:rPr>
              <a:t>4 کانون نوآوری در خلق ایده کسب و کار</a:t>
            </a:r>
            <a:endParaRPr lang="en-US" sz="3600" dirty="0">
              <a:solidFill>
                <a:srgbClr val="FFFF00"/>
              </a:solidFill>
              <a:cs typeface="12   Yagut_shsmrt" pitchFamily="2" charset="-78"/>
            </a:endParaRPr>
          </a:p>
        </p:txBody>
      </p:sp>
      <p:sp>
        <p:nvSpPr>
          <p:cNvPr id="11" name="Freeform 10"/>
          <p:cNvSpPr/>
          <p:nvPr/>
        </p:nvSpPr>
        <p:spPr>
          <a:xfrm>
            <a:off x="3368566" y="2254469"/>
            <a:ext cx="2270234" cy="1702676"/>
          </a:xfrm>
          <a:custGeom>
            <a:avLst/>
            <a:gdLst>
              <a:gd name="connsiteX0" fmla="*/ 2270234 w 2270234"/>
              <a:gd name="connsiteY0" fmla="*/ 31531 h 1702676"/>
              <a:gd name="connsiteX1" fmla="*/ 2065282 w 2270234"/>
              <a:gd name="connsiteY1" fmla="*/ 1702676 h 1702676"/>
              <a:gd name="connsiteX2" fmla="*/ 0 w 2270234"/>
              <a:gd name="connsiteY2" fmla="*/ 1702676 h 1702676"/>
              <a:gd name="connsiteX3" fmla="*/ 756744 w 2270234"/>
              <a:gd name="connsiteY3" fmla="*/ 0 h 1702676"/>
              <a:gd name="connsiteX4" fmla="*/ 2270234 w 2270234"/>
              <a:gd name="connsiteY4" fmla="*/ 31531 h 170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234" h="1702676">
                <a:moveTo>
                  <a:pt x="2270234" y="31531"/>
                </a:moveTo>
                <a:lnTo>
                  <a:pt x="2065282" y="1702676"/>
                </a:lnTo>
                <a:lnTo>
                  <a:pt x="0" y="1702676"/>
                </a:lnTo>
                <a:lnTo>
                  <a:pt x="756744" y="0"/>
                </a:lnTo>
                <a:lnTo>
                  <a:pt x="2270234" y="31531"/>
                </a:lnTo>
                <a:close/>
              </a:path>
            </a:pathLst>
          </a:custGeom>
          <a:solidFill>
            <a:schemeClr val="accent2">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axkadeh\Axkade9874.jpg"/>
          <p:cNvPicPr>
            <a:picLocks noChangeAspect="1" noChangeArrowheads="1"/>
          </p:cNvPicPr>
          <p:nvPr/>
        </p:nvPicPr>
        <p:blipFill>
          <a:blip r:embed="rId3" cstate="print"/>
          <a:srcRect t="5001" b="19999"/>
          <a:stretch>
            <a:fillRect/>
          </a:stretch>
        </p:blipFill>
        <p:spPr bwMode="auto">
          <a:xfrm>
            <a:off x="0" y="0"/>
            <a:ext cx="9144000" cy="6858000"/>
          </a:xfrm>
          <a:prstGeom prst="rect">
            <a:avLst/>
          </a:prstGeom>
          <a:noFill/>
        </p:spPr>
      </p:pic>
      <p:sp>
        <p:nvSpPr>
          <p:cNvPr id="2" name="Title 1"/>
          <p:cNvSpPr>
            <a:spLocks noGrp="1"/>
          </p:cNvSpPr>
          <p:nvPr>
            <p:ph type="title"/>
          </p:nvPr>
        </p:nvSpPr>
        <p:spPr>
          <a:xfrm>
            <a:off x="4876800" y="4648200"/>
            <a:ext cx="4114800" cy="1905000"/>
          </a:xfrm>
        </p:spPr>
        <p:txBody>
          <a:bodyPr>
            <a:noAutofit/>
          </a:bodyPr>
          <a:lstStyle/>
          <a:p>
            <a:r>
              <a:rPr lang="fa-IR" sz="11500" dirty="0" smtClean="0">
                <a:solidFill>
                  <a:srgbClr val="FFFF00"/>
                </a:solidFill>
              </a:rPr>
              <a:t>ایده‌ای</a:t>
            </a:r>
            <a:endParaRPr lang="en-US" sz="11500" dirty="0">
              <a:solidFill>
                <a:srgbClr val="FFFF00"/>
              </a:solidFill>
            </a:endParaRPr>
          </a:p>
        </p:txBody>
      </p:sp>
      <p:sp>
        <p:nvSpPr>
          <p:cNvPr id="6" name="Rectangle 5"/>
          <p:cNvSpPr/>
          <p:nvPr/>
        </p:nvSpPr>
        <p:spPr>
          <a:xfrm>
            <a:off x="0" y="762000"/>
            <a:ext cx="9144000" cy="457200"/>
          </a:xfrm>
          <a:prstGeom prst="rect">
            <a:avLst/>
          </a:prstGeom>
          <a:solidFill>
            <a:srgbClr val="FFFF00">
              <a:alpha val="50196"/>
            </a:srgbClr>
          </a:solidFill>
        </p:spPr>
        <p:txBody>
          <a:bodyPr wrap="square">
            <a:spAutoFit/>
          </a:bodyPr>
          <a:lstStyle/>
          <a:p>
            <a:pPr algn="ctr" rtl="1"/>
            <a:r>
              <a:rPr lang="fa-IR" sz="2400" dirty="0" smtClean="0">
                <a:solidFill>
                  <a:schemeClr val="bg1"/>
                </a:solidFill>
                <a:cs typeface="B Yekan" pitchFamily="2" charset="-78"/>
              </a:rPr>
              <a:t>داستان همه کارآفرینان موفق و ناموفق معمولا از یک جمله آغاز می‌شود</a:t>
            </a:r>
            <a:endParaRPr lang="en-US" sz="2400" dirty="0">
              <a:solidFill>
                <a:schemeClr val="bg1"/>
              </a:solidFill>
              <a:cs typeface="B Yekan" pitchFamily="2" charset="-78"/>
            </a:endParaRPr>
          </a:p>
        </p:txBody>
      </p:sp>
      <p:sp>
        <p:nvSpPr>
          <p:cNvPr id="8" name="Title 1"/>
          <p:cNvSpPr txBox="1">
            <a:spLocks/>
          </p:cNvSpPr>
          <p:nvPr/>
        </p:nvSpPr>
        <p:spPr>
          <a:xfrm>
            <a:off x="76200" y="4724400"/>
            <a:ext cx="4114800" cy="1905000"/>
          </a:xfrm>
          <a:prstGeom prst="rect">
            <a:avLst/>
          </a:prstGeom>
        </p:spPr>
        <p:txBody>
          <a:bodyPr vert="horz" lIns="91440" tIns="45720" rIns="91440" bIns="45720" rtlCol="0" anchor="ctr">
            <a:noAutofit/>
          </a:bodyPr>
          <a:lstStyle/>
          <a:p>
            <a:pPr marL="0" marR="0" lvl="0" indent="0" algn="ctr" defTabSz="914400" rtl="1" eaLnBrk="1" fontAlgn="auto" latinLnBrk="0" hangingPunct="1">
              <a:lnSpc>
                <a:spcPct val="100000"/>
              </a:lnSpc>
              <a:spcBef>
                <a:spcPct val="0"/>
              </a:spcBef>
              <a:spcAft>
                <a:spcPts val="0"/>
              </a:spcAft>
              <a:buClrTx/>
              <a:buSzTx/>
              <a:buFontTx/>
              <a:buNone/>
              <a:tabLst/>
              <a:defRPr/>
            </a:pPr>
            <a:r>
              <a:rPr kumimoji="0" lang="fa-IR" sz="6000" b="0" i="0" u="none" strike="noStrike" kern="1200" cap="none" spc="0" normalizeH="0" baseline="0" noProof="0" dirty="0" smtClean="0">
                <a:ln>
                  <a:noFill/>
                </a:ln>
                <a:solidFill>
                  <a:srgbClr val="FFFF00"/>
                </a:solidFill>
                <a:effectLst/>
                <a:uLnTx/>
                <a:uFillTx/>
                <a:latin typeface="+mj-lt"/>
                <a:ea typeface="+mj-ea"/>
                <a:cs typeface="12   Yagut_shsmrt" pitchFamily="2" charset="-78"/>
              </a:rPr>
              <a:t>به ذهنم رسید</a:t>
            </a:r>
            <a:endParaRPr kumimoji="0" lang="en-US" sz="6000" b="0" i="0" u="none" strike="noStrike" kern="1200" cap="none" spc="0" normalizeH="0" baseline="0" noProof="0" dirty="0">
              <a:ln>
                <a:noFill/>
              </a:ln>
              <a:solidFill>
                <a:srgbClr val="FFFF00"/>
              </a:solidFill>
              <a:effectLst/>
              <a:uLnTx/>
              <a:uFillTx/>
              <a:latin typeface="+mj-lt"/>
              <a:ea typeface="+mj-ea"/>
              <a:cs typeface="12   Yagut_shsmrt" pitchFamily="2" charset="-78"/>
            </a:endParaRPr>
          </a:p>
        </p:txBody>
      </p:sp>
      <p:cxnSp>
        <p:nvCxnSpPr>
          <p:cNvPr id="9" name="Straight Connector 8"/>
          <p:cNvCxnSpPr/>
          <p:nvPr/>
        </p:nvCxnSpPr>
        <p:spPr>
          <a:xfrm flipV="1">
            <a:off x="5181600" y="4851976"/>
            <a:ext cx="3429000" cy="24824"/>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304800" y="4876800"/>
            <a:ext cx="3657600" cy="2482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flipV="1">
            <a:off x="304800" y="6400800"/>
            <a:ext cx="8382000" cy="24826"/>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C:\Documents and Settings\Mahdi\Desktop\messi-ball_1.jpg"/>
          <p:cNvPicPr>
            <a:picLocks noChangeAspect="1" noChangeArrowheads="1"/>
          </p:cNvPicPr>
          <p:nvPr/>
        </p:nvPicPr>
        <p:blipFill>
          <a:blip r:embed="rId3" cstate="print">
            <a:lum/>
          </a:blip>
          <a:srcRect l="5911" r="5419"/>
          <a:stretch>
            <a:fillRect/>
          </a:stretch>
        </p:blipFill>
        <p:spPr bwMode="auto">
          <a:xfrm>
            <a:off x="0" y="1"/>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7660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1</a:t>
            </a:r>
            <a:endParaRPr lang="en-US" sz="13800" dirty="0" smtClean="0">
              <a:solidFill>
                <a:schemeClr val="bg1"/>
              </a:solidFill>
              <a:cs typeface="B Titr" pitchFamily="2" charset="-78"/>
            </a:endParaRPr>
          </a:p>
        </p:txBody>
      </p:sp>
      <p:sp>
        <p:nvSpPr>
          <p:cNvPr id="15" name="Rectangle 14"/>
          <p:cNvSpPr/>
          <p:nvPr/>
        </p:nvSpPr>
        <p:spPr>
          <a:xfrm>
            <a:off x="656145" y="5181600"/>
            <a:ext cx="1728358"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منابع </a:t>
            </a:r>
            <a:endParaRPr lang="en-US" sz="3600" dirty="0">
              <a:cs typeface="B Titr" pitchFamily="2" charset="-78"/>
            </a:endParaRPr>
          </a:p>
        </p:txBody>
      </p:sp>
      <p:sp>
        <p:nvSpPr>
          <p:cNvPr id="11" name="Rectangle 10"/>
          <p:cNvSpPr/>
          <p:nvPr/>
        </p:nvSpPr>
        <p:spPr>
          <a:xfrm>
            <a:off x="76200" y="663476"/>
            <a:ext cx="2819400" cy="2308324"/>
          </a:xfrm>
          <a:prstGeom prst="rect">
            <a:avLst/>
          </a:prstGeom>
        </p:spPr>
        <p:txBody>
          <a:bodyPr wrap="square">
            <a:spAutoFit/>
          </a:bodyPr>
          <a:lstStyle/>
          <a:p>
            <a:pPr algn="ctr" rtl="1"/>
            <a:r>
              <a:rPr lang="fa-IR" sz="2400" dirty="0" smtClean="0">
                <a:solidFill>
                  <a:schemeClr val="bg1"/>
                </a:solidFill>
                <a:cs typeface="B Yekan" pitchFamily="2" charset="-78"/>
              </a:rPr>
              <a:t>ایجاد فرصتی جدید و یا استفاده از فرصتی موجود برای بهبود کارآیی و بالا رفتن بهره‌وری در فرایندهای کسب و کار </a:t>
            </a:r>
            <a:endParaRPr lang="en-US" sz="2400" dirty="0">
              <a:solidFill>
                <a:schemeClr val="bg1"/>
              </a:solidFill>
              <a:cs typeface="B Yekan" pitchFamily="2" charset="-78"/>
            </a:endParaRPr>
          </a:p>
        </p:txBody>
      </p:sp>
      <p:cxnSp>
        <p:nvCxnSpPr>
          <p:cNvPr id="14" name="Straight Connector 13"/>
          <p:cNvCxnSpPr/>
          <p:nvPr/>
        </p:nvCxnSpPr>
        <p:spPr>
          <a:xfrm>
            <a:off x="152400" y="29718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2400" y="6096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Mahdi\Desktop\messi-ball_1.jpg"/>
          <p:cNvPicPr>
            <a:picLocks noChangeAspect="1" noChangeArrowheads="1"/>
          </p:cNvPicPr>
          <p:nvPr/>
        </p:nvPicPr>
        <p:blipFill>
          <a:blip r:embed="rId3" cstate="print">
            <a:lum contrast="-40000"/>
          </a:blip>
          <a:srcRect l="5911" r="5419"/>
          <a:stretch>
            <a:fillRect/>
          </a:stretch>
        </p:blipFill>
        <p:spPr bwMode="auto">
          <a:xfrm>
            <a:off x="0" y="1"/>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7660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1</a:t>
            </a:r>
            <a:endParaRPr lang="en-US" sz="13800" dirty="0" smtClean="0">
              <a:solidFill>
                <a:schemeClr val="bg1"/>
              </a:solidFill>
              <a:cs typeface="B Titr" pitchFamily="2" charset="-78"/>
            </a:endParaRPr>
          </a:p>
        </p:txBody>
      </p:sp>
      <p:sp>
        <p:nvSpPr>
          <p:cNvPr id="15" name="Rectangle 14"/>
          <p:cNvSpPr/>
          <p:nvPr/>
        </p:nvSpPr>
        <p:spPr>
          <a:xfrm>
            <a:off x="656145" y="5181600"/>
            <a:ext cx="1728358"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منابع </a:t>
            </a:r>
            <a:endParaRPr lang="en-US" sz="3600" dirty="0">
              <a:cs typeface="B Titr" pitchFamily="2" charset="-78"/>
            </a:endParaRPr>
          </a:p>
        </p:txBody>
      </p:sp>
      <p:sp>
        <p:nvSpPr>
          <p:cNvPr id="11" name="Rectangle 10"/>
          <p:cNvSpPr/>
          <p:nvPr/>
        </p:nvSpPr>
        <p:spPr>
          <a:xfrm>
            <a:off x="76200" y="663476"/>
            <a:ext cx="2819400" cy="2308324"/>
          </a:xfrm>
          <a:prstGeom prst="rect">
            <a:avLst/>
          </a:prstGeom>
        </p:spPr>
        <p:txBody>
          <a:bodyPr wrap="square">
            <a:spAutoFit/>
          </a:bodyPr>
          <a:lstStyle/>
          <a:p>
            <a:pPr algn="ctr" rtl="1"/>
            <a:r>
              <a:rPr lang="fa-IR" sz="2400" dirty="0" smtClean="0">
                <a:solidFill>
                  <a:schemeClr val="bg1"/>
                </a:solidFill>
                <a:cs typeface="B Yekan" pitchFamily="2" charset="-78"/>
              </a:rPr>
              <a:t>ایجاد فرصتی جدید و یا استفاده از فرصتی موجود برای بهبود کارآیی و بالا رفتن بهره‌وری در فرایندهای کسب و کار </a:t>
            </a:r>
            <a:endParaRPr lang="en-US" sz="2400" dirty="0">
              <a:solidFill>
                <a:schemeClr val="bg1"/>
              </a:solidFill>
              <a:cs typeface="B Yekan" pitchFamily="2" charset="-78"/>
            </a:endParaRPr>
          </a:p>
        </p:txBody>
      </p:sp>
      <p:cxnSp>
        <p:nvCxnSpPr>
          <p:cNvPr id="14" name="Straight Connector 13"/>
          <p:cNvCxnSpPr/>
          <p:nvPr/>
        </p:nvCxnSpPr>
        <p:spPr>
          <a:xfrm>
            <a:off x="152400" y="29718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2400" y="6096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895600" y="5638800"/>
            <a:ext cx="6248400" cy="830997"/>
          </a:xfrm>
          <a:prstGeom prst="rect">
            <a:avLst/>
          </a:prstGeom>
          <a:solidFill>
            <a:srgbClr val="00B0F0">
              <a:alpha val="50196"/>
            </a:srgbClr>
          </a:solidFill>
        </p:spPr>
        <p:txBody>
          <a:bodyPr wrap="square">
            <a:spAutoFit/>
          </a:bodyPr>
          <a:lstStyle/>
          <a:p>
            <a:pPr lvl="0" algn="r" rtl="1"/>
            <a:r>
              <a:rPr lang="fa-IR" sz="2400" dirty="0" smtClean="0">
                <a:solidFill>
                  <a:srgbClr val="FFFF00"/>
                </a:solidFill>
                <a:cs typeface="B Yekan" pitchFamily="2" charset="-78"/>
              </a:rPr>
              <a:t>استفاده از منابع موجود منحصربه‌فرد یا بکارگیری منابع جدیدی که رقبای شما به آن دسترسی ندارند</a:t>
            </a:r>
            <a:endParaRPr lang="en-US" sz="24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descr="C:\Documents and Settings\Mahdi\Desktop\12236086373_a7d250541a_o.jpg"/>
          <p:cNvPicPr>
            <a:picLocks noChangeAspect="1" noChangeArrowheads="1"/>
          </p:cNvPicPr>
          <p:nvPr/>
        </p:nvPicPr>
        <p:blipFill>
          <a:blip r:embed="rId3" cstate="print">
            <a:lum contrast="-30000"/>
          </a:blip>
          <a:srcRect r="11167"/>
          <a:stretch>
            <a:fillRect/>
          </a:stretch>
        </p:blipFill>
        <p:spPr bwMode="auto">
          <a:xfrm>
            <a:off x="0" y="0"/>
            <a:ext cx="9144000" cy="6858000"/>
          </a:xfrm>
          <a:prstGeom prst="rect">
            <a:avLst/>
          </a:prstGeom>
          <a:noFill/>
        </p:spPr>
      </p:pic>
      <p:sp>
        <p:nvSpPr>
          <p:cNvPr id="18" name="Rectangle 17"/>
          <p:cNvSpPr/>
          <p:nvPr/>
        </p:nvSpPr>
        <p:spPr>
          <a:xfrm>
            <a:off x="6934200" y="6581001"/>
            <a:ext cx="2209800" cy="276999"/>
          </a:xfrm>
          <a:prstGeom prst="rect">
            <a:avLst/>
          </a:prstGeom>
        </p:spPr>
        <p:txBody>
          <a:bodyPr wrap="square">
            <a:spAutoFit/>
          </a:bodyPr>
          <a:lstStyle/>
          <a:p>
            <a:pPr algn="r"/>
            <a:r>
              <a:rPr lang="en-US" sz="1200" dirty="0" smtClean="0"/>
              <a:t>Flicker/Jens Ohrndorf</a:t>
            </a:r>
            <a:endParaRPr lang="en-US" sz="1200" dirty="0"/>
          </a:p>
        </p:txBody>
      </p:sp>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7660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1</a:t>
            </a:r>
            <a:endParaRPr lang="en-US" sz="13800" dirty="0" smtClean="0">
              <a:solidFill>
                <a:schemeClr val="bg1"/>
              </a:solidFill>
              <a:cs typeface="B Titr" pitchFamily="2" charset="-78"/>
            </a:endParaRPr>
          </a:p>
        </p:txBody>
      </p:sp>
      <p:sp>
        <p:nvSpPr>
          <p:cNvPr id="15" name="Rectangle 14"/>
          <p:cNvSpPr/>
          <p:nvPr/>
        </p:nvSpPr>
        <p:spPr>
          <a:xfrm>
            <a:off x="656145" y="5181600"/>
            <a:ext cx="1728358"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منابع </a:t>
            </a:r>
            <a:endParaRPr lang="en-US" sz="3600" dirty="0">
              <a:cs typeface="B Titr" pitchFamily="2" charset="-78"/>
            </a:endParaRPr>
          </a:p>
        </p:txBody>
      </p:sp>
      <p:sp>
        <p:nvSpPr>
          <p:cNvPr id="11" name="Rectangle 10"/>
          <p:cNvSpPr/>
          <p:nvPr/>
        </p:nvSpPr>
        <p:spPr>
          <a:xfrm>
            <a:off x="76200" y="663476"/>
            <a:ext cx="2819400" cy="2308324"/>
          </a:xfrm>
          <a:prstGeom prst="rect">
            <a:avLst/>
          </a:prstGeom>
        </p:spPr>
        <p:txBody>
          <a:bodyPr wrap="square">
            <a:spAutoFit/>
          </a:bodyPr>
          <a:lstStyle/>
          <a:p>
            <a:pPr algn="ctr" rtl="1"/>
            <a:r>
              <a:rPr lang="fa-IR" sz="2400" dirty="0" smtClean="0">
                <a:solidFill>
                  <a:schemeClr val="bg1"/>
                </a:solidFill>
                <a:cs typeface="B Yekan" pitchFamily="2" charset="-78"/>
              </a:rPr>
              <a:t>ایجاد فرصتی جدید و یا استفاده از فرصتی موجود برای بهبود کارآیی و بالا رفتن بهره‌وری در فرایندهای کسب و کار </a:t>
            </a:r>
            <a:endParaRPr lang="en-US" sz="2400" dirty="0">
              <a:solidFill>
                <a:schemeClr val="bg1"/>
              </a:solidFill>
              <a:cs typeface="B Yekan" pitchFamily="2" charset="-78"/>
            </a:endParaRPr>
          </a:p>
        </p:txBody>
      </p:sp>
      <p:cxnSp>
        <p:nvCxnSpPr>
          <p:cNvPr id="14" name="Straight Connector 13"/>
          <p:cNvCxnSpPr/>
          <p:nvPr/>
        </p:nvCxnSpPr>
        <p:spPr>
          <a:xfrm>
            <a:off x="152400" y="29718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2400" y="6096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895600" y="5638800"/>
            <a:ext cx="6248400" cy="830997"/>
          </a:xfrm>
          <a:prstGeom prst="rect">
            <a:avLst/>
          </a:prstGeom>
          <a:solidFill>
            <a:srgbClr val="00B0F0">
              <a:alpha val="50196"/>
            </a:srgbClr>
          </a:solidFill>
        </p:spPr>
        <p:txBody>
          <a:bodyPr wrap="square">
            <a:spAutoFit/>
          </a:bodyPr>
          <a:lstStyle/>
          <a:p>
            <a:pPr algn="r" rtl="1"/>
            <a:r>
              <a:rPr lang="fa-IR" sz="2400" dirty="0" smtClean="0">
                <a:solidFill>
                  <a:srgbClr val="FFFF00"/>
                </a:solidFill>
                <a:cs typeface="B Yekan" pitchFamily="2" charset="-78"/>
              </a:rPr>
              <a:t>بازطراحی کارآتر فعالیت‌های کلیدی که می‌تواند مبتنی بر فناوری‌های جدید باشد</a:t>
            </a:r>
            <a:endParaRPr lang="en-US" sz="24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axkadeh\HAVAPEYMA\Axkade17991.jpg"/>
          <p:cNvPicPr>
            <a:picLocks noChangeAspect="1" noChangeArrowheads="1"/>
          </p:cNvPicPr>
          <p:nvPr/>
        </p:nvPicPr>
        <p:blipFill>
          <a:blip r:embed="rId3" cstate="print">
            <a:grayscl/>
            <a:lum contrast="-20000"/>
          </a:blip>
          <a:srcRect l="18780" r="6102"/>
          <a:stretch>
            <a:fillRect/>
          </a:stretch>
        </p:blipFill>
        <p:spPr bwMode="auto">
          <a:xfrm>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7660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1</a:t>
            </a:r>
            <a:endParaRPr lang="en-US" sz="13800" dirty="0" smtClean="0">
              <a:solidFill>
                <a:schemeClr val="bg1"/>
              </a:solidFill>
              <a:cs typeface="B Titr" pitchFamily="2" charset="-78"/>
            </a:endParaRPr>
          </a:p>
        </p:txBody>
      </p:sp>
      <p:sp>
        <p:nvSpPr>
          <p:cNvPr id="15" name="Rectangle 14"/>
          <p:cNvSpPr/>
          <p:nvPr/>
        </p:nvSpPr>
        <p:spPr>
          <a:xfrm>
            <a:off x="656145" y="5181600"/>
            <a:ext cx="1728358"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منابع </a:t>
            </a:r>
            <a:endParaRPr lang="en-US" sz="3600" dirty="0">
              <a:cs typeface="B Titr" pitchFamily="2" charset="-78"/>
            </a:endParaRPr>
          </a:p>
        </p:txBody>
      </p:sp>
      <p:sp>
        <p:nvSpPr>
          <p:cNvPr id="11" name="Rectangle 10"/>
          <p:cNvSpPr/>
          <p:nvPr/>
        </p:nvSpPr>
        <p:spPr>
          <a:xfrm>
            <a:off x="76200" y="663476"/>
            <a:ext cx="2819400" cy="2308324"/>
          </a:xfrm>
          <a:prstGeom prst="rect">
            <a:avLst/>
          </a:prstGeom>
        </p:spPr>
        <p:txBody>
          <a:bodyPr wrap="square">
            <a:spAutoFit/>
          </a:bodyPr>
          <a:lstStyle/>
          <a:p>
            <a:pPr algn="ctr" rtl="1"/>
            <a:r>
              <a:rPr lang="fa-IR" sz="2400" dirty="0" smtClean="0">
                <a:solidFill>
                  <a:schemeClr val="bg1"/>
                </a:solidFill>
                <a:cs typeface="B Yekan" pitchFamily="2" charset="-78"/>
              </a:rPr>
              <a:t>ایجاد فرصتی جدید و یا استفاده از فرصتی موجود برای بهبود کارآیی و بالا رفتن بهره‌وری در فرایندهای کسب و کار </a:t>
            </a:r>
            <a:endParaRPr lang="en-US" sz="2400" dirty="0">
              <a:solidFill>
                <a:schemeClr val="bg1"/>
              </a:solidFill>
              <a:cs typeface="B Yekan" pitchFamily="2" charset="-78"/>
            </a:endParaRPr>
          </a:p>
        </p:txBody>
      </p:sp>
      <p:cxnSp>
        <p:nvCxnSpPr>
          <p:cNvPr id="14" name="Straight Connector 13"/>
          <p:cNvCxnSpPr/>
          <p:nvPr/>
        </p:nvCxnSpPr>
        <p:spPr>
          <a:xfrm>
            <a:off x="152400" y="29718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2400" y="6096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95600" y="5200471"/>
            <a:ext cx="6248400" cy="1200329"/>
          </a:xfrm>
          <a:prstGeom prst="rect">
            <a:avLst/>
          </a:prstGeom>
          <a:solidFill>
            <a:srgbClr val="00B0F0">
              <a:alpha val="50196"/>
            </a:srgbClr>
          </a:solidFill>
        </p:spPr>
        <p:txBody>
          <a:bodyPr wrap="square">
            <a:spAutoFit/>
          </a:bodyPr>
          <a:lstStyle/>
          <a:p>
            <a:pPr lvl="0" algn="r" rtl="1"/>
            <a:r>
              <a:rPr lang="fa-IR" sz="2400" dirty="0" smtClean="0">
                <a:solidFill>
                  <a:srgbClr val="FFFF00"/>
                </a:solidFill>
                <a:cs typeface="B Yekan" pitchFamily="2" charset="-78"/>
              </a:rPr>
              <a:t>دسترسی آسان به یک شریک تجاری منحصربه‌فرد که فرایندهای کسب و کار شما را با کیفیت بالاتری پشتیبانی می‌کند.</a:t>
            </a:r>
            <a:endParaRPr lang="en-US" sz="24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7660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1</a:t>
            </a:r>
            <a:endParaRPr lang="en-US" sz="13800" dirty="0" smtClean="0">
              <a:solidFill>
                <a:schemeClr val="bg1"/>
              </a:solidFill>
              <a:cs typeface="B Titr" pitchFamily="2" charset="-78"/>
            </a:endParaRPr>
          </a:p>
        </p:txBody>
      </p:sp>
      <p:sp>
        <p:nvSpPr>
          <p:cNvPr id="15" name="Rectangle 14"/>
          <p:cNvSpPr/>
          <p:nvPr/>
        </p:nvSpPr>
        <p:spPr>
          <a:xfrm>
            <a:off x="656145" y="5181600"/>
            <a:ext cx="1728358"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منابع </a:t>
            </a:r>
            <a:endParaRPr lang="en-US" sz="3600" dirty="0">
              <a:cs typeface="B Titr" pitchFamily="2" charset="-78"/>
            </a:endParaRPr>
          </a:p>
        </p:txBody>
      </p:sp>
      <p:sp>
        <p:nvSpPr>
          <p:cNvPr id="11" name="Rectangle 10"/>
          <p:cNvSpPr/>
          <p:nvPr/>
        </p:nvSpPr>
        <p:spPr>
          <a:xfrm>
            <a:off x="76200" y="663476"/>
            <a:ext cx="2819400" cy="2308324"/>
          </a:xfrm>
          <a:prstGeom prst="rect">
            <a:avLst/>
          </a:prstGeom>
        </p:spPr>
        <p:txBody>
          <a:bodyPr wrap="square">
            <a:spAutoFit/>
          </a:bodyPr>
          <a:lstStyle/>
          <a:p>
            <a:pPr algn="ctr" rtl="1"/>
            <a:r>
              <a:rPr lang="fa-IR" sz="2400" dirty="0" smtClean="0">
                <a:solidFill>
                  <a:schemeClr val="bg1"/>
                </a:solidFill>
                <a:cs typeface="B Yekan" pitchFamily="2" charset="-78"/>
              </a:rPr>
              <a:t>ایجاد فرصتی جدید و یا استفاده از فرصتی موجود برای بهبود کارآیی و بالا رفتن بهره‌وری در فرایندهای کسب و کار </a:t>
            </a:r>
            <a:endParaRPr lang="en-US" sz="2400" dirty="0">
              <a:solidFill>
                <a:schemeClr val="bg1"/>
              </a:solidFill>
              <a:cs typeface="B Yekan" pitchFamily="2" charset="-78"/>
            </a:endParaRPr>
          </a:p>
        </p:txBody>
      </p:sp>
      <p:cxnSp>
        <p:nvCxnSpPr>
          <p:cNvPr id="14" name="Straight Connector 13"/>
          <p:cNvCxnSpPr/>
          <p:nvPr/>
        </p:nvCxnSpPr>
        <p:spPr>
          <a:xfrm>
            <a:off x="152400" y="29718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52400" y="6096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pic>
        <p:nvPicPr>
          <p:cNvPr id="2050" name="Picture 2" descr="C:\Documents and Settings\Mahdi\Desktop\AmazonWebservices_Logo.svg.png"/>
          <p:cNvPicPr>
            <a:picLocks noChangeAspect="1" noChangeArrowheads="1"/>
          </p:cNvPicPr>
          <p:nvPr/>
        </p:nvPicPr>
        <p:blipFill>
          <a:blip r:embed="rId3" cstate="print"/>
          <a:srcRect/>
          <a:stretch>
            <a:fillRect/>
          </a:stretch>
        </p:blipFill>
        <p:spPr bwMode="auto">
          <a:xfrm>
            <a:off x="3048000" y="609600"/>
            <a:ext cx="6019800" cy="2407920"/>
          </a:xfrm>
          <a:prstGeom prst="rect">
            <a:avLst/>
          </a:prstGeom>
          <a:noFill/>
        </p:spPr>
      </p:pic>
      <p:sp>
        <p:nvSpPr>
          <p:cNvPr id="16" name="Rectangle 15"/>
          <p:cNvSpPr/>
          <p:nvPr/>
        </p:nvSpPr>
        <p:spPr>
          <a:xfrm>
            <a:off x="2895600" y="5257800"/>
            <a:ext cx="6248400" cy="1446550"/>
          </a:xfrm>
          <a:prstGeom prst="rect">
            <a:avLst/>
          </a:prstGeom>
          <a:solidFill>
            <a:srgbClr val="00B0F0">
              <a:alpha val="50196"/>
            </a:srgbClr>
          </a:solidFill>
        </p:spPr>
        <p:txBody>
          <a:bodyPr wrap="square">
            <a:spAutoFit/>
          </a:bodyPr>
          <a:lstStyle/>
          <a:p>
            <a:pPr algn="r" rtl="1"/>
            <a:r>
              <a:rPr lang="fa-IR" sz="2800" dirty="0" smtClean="0">
                <a:solidFill>
                  <a:srgbClr val="000000"/>
                </a:solidFill>
                <a:cs typeface="B Yekan" pitchFamily="2" charset="-78"/>
              </a:rPr>
              <a:t>مثال:</a:t>
            </a:r>
          </a:p>
          <a:p>
            <a:pPr algn="just" rtl="1"/>
            <a:r>
              <a:rPr lang="fa-IR" sz="2000" dirty="0" smtClean="0">
                <a:solidFill>
                  <a:srgbClr val="000000"/>
                </a:solidFill>
                <a:cs typeface="B Yekan" pitchFamily="2" charset="-78"/>
              </a:rPr>
              <a:t>خدمات ابری آمازون در زمینه وب بر اساس زیرساخت پردازشی و سرورهای قدرتمندی که برای پشتیبانی خرده‌فروشی سایت آمازون در دسترس بودند، شکل گرفت.</a:t>
            </a:r>
            <a:endParaRPr lang="en-US" sz="2000" dirty="0" smtClean="0">
              <a:solidFill>
                <a:srgbClr val="000000"/>
              </a:solidFill>
              <a:cs typeface="B Yekan" pitchFamily="2" charset="-78"/>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2971800" y="1143000"/>
            <a:ext cx="6172200" cy="4629150"/>
          </a:xfrm>
          <a:prstGeom prst="rect">
            <a:avLst/>
          </a:prstGeom>
          <a:noFill/>
          <a:ln w="9525">
            <a:noFill/>
            <a:miter lim="800000"/>
            <a:headEnd/>
            <a:tailEnd/>
          </a:ln>
          <a:effectLst/>
        </p:spPr>
      </p:pic>
      <p:sp>
        <p:nvSpPr>
          <p:cNvPr id="5" name="TextBox 4"/>
          <p:cNvSpPr txBox="1"/>
          <p:nvPr/>
        </p:nvSpPr>
        <p:spPr>
          <a:xfrm>
            <a:off x="5029200" y="6488668"/>
            <a:ext cx="4114800" cy="369332"/>
          </a:xfrm>
          <a:prstGeom prst="rect">
            <a:avLst/>
          </a:prstGeom>
          <a:noFill/>
        </p:spPr>
        <p:txBody>
          <a:bodyPr wrap="square" rtlCol="0">
            <a:spAutoFit/>
          </a:bodyPr>
          <a:lstStyle/>
          <a:p>
            <a:pPr algn="r" rtl="1"/>
            <a:r>
              <a:rPr lang="fa-IR" dirty="0" smtClean="0">
                <a:cs typeface="B Yekan" pitchFamily="2" charset="-78"/>
              </a:rPr>
              <a:t>براساس پیشنهاد کتاب «خلق مدل کسب و کار»</a:t>
            </a:r>
            <a:endParaRPr lang="en-US" dirty="0">
              <a:cs typeface="B Yekan" pitchFamily="2" charset="-78"/>
            </a:endParaRPr>
          </a:p>
        </p:txBody>
      </p:sp>
      <p:cxnSp>
        <p:nvCxnSpPr>
          <p:cNvPr id="6" name="Straight Connector 5"/>
          <p:cNvCxnSpPr/>
          <p:nvPr/>
        </p:nvCxnSpPr>
        <p:spPr>
          <a:xfrm>
            <a:off x="5181600" y="6477000"/>
            <a:ext cx="39624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2</a:t>
            </a:r>
            <a:endParaRPr lang="en-US" sz="13800" dirty="0" smtClean="0">
              <a:solidFill>
                <a:schemeClr val="bg1"/>
              </a:solidFill>
              <a:cs typeface="B Titr" pitchFamily="2" charset="-78"/>
            </a:endParaRPr>
          </a:p>
        </p:txBody>
      </p:sp>
      <p:sp>
        <p:nvSpPr>
          <p:cNvPr id="15" name="Rectangle 14"/>
          <p:cNvSpPr/>
          <p:nvPr/>
        </p:nvSpPr>
        <p:spPr>
          <a:xfrm>
            <a:off x="616070" y="5135940"/>
            <a:ext cx="1808508"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ارزش</a:t>
            </a:r>
            <a:endParaRPr lang="en-US" sz="3600" dirty="0">
              <a:cs typeface="B Titr" pitchFamily="2" charset="-78"/>
            </a:endParaRPr>
          </a:p>
        </p:txBody>
      </p:sp>
      <p:sp>
        <p:nvSpPr>
          <p:cNvPr id="16" name="TextBox 15"/>
          <p:cNvSpPr txBox="1"/>
          <p:nvPr/>
        </p:nvSpPr>
        <p:spPr>
          <a:xfrm>
            <a:off x="76200" y="533400"/>
            <a:ext cx="2743200" cy="2308324"/>
          </a:xfrm>
          <a:prstGeom prst="rect">
            <a:avLst/>
          </a:prstGeom>
          <a:noFill/>
        </p:spPr>
        <p:txBody>
          <a:bodyPr wrap="square" rtlCol="0">
            <a:spAutoFit/>
          </a:bodyPr>
          <a:lstStyle/>
          <a:p>
            <a:pPr algn="r" rtl="1"/>
            <a:r>
              <a:rPr lang="fa-IR" sz="3600" dirty="0" smtClean="0">
                <a:solidFill>
                  <a:srgbClr val="FFFF00"/>
                </a:solidFill>
                <a:cs typeface="12   Yagut_shsmrt" pitchFamily="2" charset="-78"/>
              </a:rPr>
              <a:t>4 کانون نوآوری در خلق ایده کسب و کار</a:t>
            </a:r>
            <a:endParaRPr lang="en-US" sz="3600" dirty="0">
              <a:solidFill>
                <a:srgbClr val="FFFF00"/>
              </a:solidFill>
              <a:cs typeface="12   Yagut_shsmrt" pitchFamily="2" charset="-78"/>
            </a:endParaRPr>
          </a:p>
        </p:txBody>
      </p:sp>
      <p:sp>
        <p:nvSpPr>
          <p:cNvPr id="11" name="Freeform 10"/>
          <p:cNvSpPr/>
          <p:nvPr/>
        </p:nvSpPr>
        <p:spPr>
          <a:xfrm>
            <a:off x="5454869" y="2254469"/>
            <a:ext cx="1040524" cy="1734207"/>
          </a:xfrm>
          <a:custGeom>
            <a:avLst/>
            <a:gdLst>
              <a:gd name="connsiteX0" fmla="*/ 204952 w 1040524"/>
              <a:gd name="connsiteY0" fmla="*/ 0 h 1734207"/>
              <a:gd name="connsiteX1" fmla="*/ 0 w 1040524"/>
              <a:gd name="connsiteY1" fmla="*/ 1734207 h 1734207"/>
              <a:gd name="connsiteX2" fmla="*/ 1040524 w 1040524"/>
              <a:gd name="connsiteY2" fmla="*/ 1671145 h 1734207"/>
              <a:gd name="connsiteX3" fmla="*/ 914400 w 1040524"/>
              <a:gd name="connsiteY3" fmla="*/ 0 h 1734207"/>
              <a:gd name="connsiteX4" fmla="*/ 204952 w 1040524"/>
              <a:gd name="connsiteY4" fmla="*/ 0 h 1734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524" h="1734207">
                <a:moveTo>
                  <a:pt x="204952" y="0"/>
                </a:moveTo>
                <a:lnTo>
                  <a:pt x="0" y="1734207"/>
                </a:lnTo>
                <a:lnTo>
                  <a:pt x="1040524" y="1671145"/>
                </a:lnTo>
                <a:lnTo>
                  <a:pt x="914400" y="0"/>
                </a:lnTo>
                <a:lnTo>
                  <a:pt x="204952" y="0"/>
                </a:lnTo>
                <a:close/>
              </a:path>
            </a:pathLst>
          </a:cu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xkadeh\Axkade10204.jpg"/>
          <p:cNvPicPr>
            <a:picLocks noChangeAspect="1" noChangeArrowheads="1"/>
          </p:cNvPicPr>
          <p:nvPr/>
        </p:nvPicPr>
        <p:blipFill>
          <a:blip r:embed="rId3" cstate="print">
            <a:lum/>
          </a:blip>
          <a:srcRect l="16341"/>
          <a:stretch>
            <a:fillRect/>
          </a:stretch>
        </p:blipFill>
        <p:spPr bwMode="auto">
          <a:xfrm>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2</a:t>
            </a:r>
            <a:endParaRPr lang="en-US" sz="13800" dirty="0" smtClean="0">
              <a:solidFill>
                <a:schemeClr val="bg1"/>
              </a:solidFill>
              <a:cs typeface="B Titr" pitchFamily="2" charset="-78"/>
            </a:endParaRPr>
          </a:p>
        </p:txBody>
      </p:sp>
      <p:sp>
        <p:nvSpPr>
          <p:cNvPr id="15" name="Rectangle 14"/>
          <p:cNvSpPr/>
          <p:nvPr/>
        </p:nvSpPr>
        <p:spPr>
          <a:xfrm>
            <a:off x="616070" y="5135940"/>
            <a:ext cx="1808508"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ارزش</a:t>
            </a:r>
            <a:endParaRPr lang="en-US" sz="3600" dirty="0">
              <a:cs typeface="B Titr" pitchFamily="2" charset="-78"/>
            </a:endParaRPr>
          </a:p>
        </p:txBody>
      </p:sp>
      <p:sp>
        <p:nvSpPr>
          <p:cNvPr id="13" name="Rectangle 12"/>
          <p:cNvSpPr/>
          <p:nvPr/>
        </p:nvSpPr>
        <p:spPr>
          <a:xfrm>
            <a:off x="76200" y="533400"/>
            <a:ext cx="2743200" cy="2585323"/>
          </a:xfrm>
          <a:prstGeom prst="rect">
            <a:avLst/>
          </a:prstGeom>
        </p:spPr>
        <p:txBody>
          <a:bodyPr wrap="square">
            <a:spAutoFit/>
          </a:bodyPr>
          <a:lstStyle/>
          <a:p>
            <a:pPr algn="ctr" rtl="1"/>
            <a:r>
              <a:rPr lang="fa-IR" sz="2600" dirty="0" smtClean="0">
                <a:solidFill>
                  <a:schemeClr val="bg1"/>
                </a:solidFill>
                <a:cs typeface="B Yekan" pitchFamily="2" charset="-78"/>
              </a:rPr>
              <a:t>ارائه یک ارزش جدید، متمایز و جهشی یا ارائه ارزش‌های موجود بازار با لحاظ برخی ویژگی‌های متمایز</a:t>
            </a:r>
            <a:endParaRPr lang="en-US" sz="2600" dirty="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xkadeh\Axkade10204.jpg"/>
          <p:cNvPicPr>
            <a:picLocks noChangeAspect="1" noChangeArrowheads="1"/>
          </p:cNvPicPr>
          <p:nvPr/>
        </p:nvPicPr>
        <p:blipFill>
          <a:blip r:embed="rId3" cstate="print">
            <a:lum contrast="-30000"/>
          </a:blip>
          <a:srcRect l="16341"/>
          <a:stretch>
            <a:fillRect/>
          </a:stretch>
        </p:blipFill>
        <p:spPr bwMode="auto">
          <a:xfrm>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2</a:t>
            </a:r>
            <a:endParaRPr lang="en-US" sz="13800" dirty="0" smtClean="0">
              <a:solidFill>
                <a:schemeClr val="bg1"/>
              </a:solidFill>
              <a:cs typeface="B Titr" pitchFamily="2" charset="-78"/>
            </a:endParaRPr>
          </a:p>
        </p:txBody>
      </p:sp>
      <p:sp>
        <p:nvSpPr>
          <p:cNvPr id="15" name="Rectangle 14"/>
          <p:cNvSpPr/>
          <p:nvPr/>
        </p:nvSpPr>
        <p:spPr>
          <a:xfrm>
            <a:off x="616070" y="5135940"/>
            <a:ext cx="1808508"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ارزش</a:t>
            </a:r>
            <a:endParaRPr lang="en-US" sz="3600" dirty="0">
              <a:cs typeface="B Titr" pitchFamily="2" charset="-78"/>
            </a:endParaRPr>
          </a:p>
        </p:txBody>
      </p:sp>
      <p:sp>
        <p:nvSpPr>
          <p:cNvPr id="13" name="Rectangle 12"/>
          <p:cNvSpPr/>
          <p:nvPr/>
        </p:nvSpPr>
        <p:spPr>
          <a:xfrm>
            <a:off x="76200" y="533400"/>
            <a:ext cx="2743200" cy="2585323"/>
          </a:xfrm>
          <a:prstGeom prst="rect">
            <a:avLst/>
          </a:prstGeom>
        </p:spPr>
        <p:txBody>
          <a:bodyPr wrap="square">
            <a:spAutoFit/>
          </a:bodyPr>
          <a:lstStyle/>
          <a:p>
            <a:pPr algn="ctr" rtl="1"/>
            <a:r>
              <a:rPr lang="fa-IR" sz="2600" dirty="0" smtClean="0">
                <a:solidFill>
                  <a:schemeClr val="bg1"/>
                </a:solidFill>
                <a:cs typeface="B Yekan" pitchFamily="2" charset="-78"/>
              </a:rPr>
              <a:t>ارائه یک ارزش جدید، متمایز و جهشی یا ارائه ارزش‌های موجود بازار با لحاظ برخی ویژگی‌های متمایز</a:t>
            </a:r>
            <a:endParaRPr lang="en-US" sz="2600" dirty="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895600" y="533400"/>
            <a:ext cx="6248400" cy="1384995"/>
          </a:xfrm>
          <a:prstGeom prst="rect">
            <a:avLst/>
          </a:prstGeom>
          <a:solidFill>
            <a:srgbClr val="00B0F0">
              <a:alpha val="50196"/>
            </a:srgbClr>
          </a:solidFill>
        </p:spPr>
        <p:txBody>
          <a:bodyPr wrap="square">
            <a:spAutoFit/>
          </a:bodyPr>
          <a:lstStyle/>
          <a:p>
            <a:pPr lvl="0" algn="r" rtl="1"/>
            <a:r>
              <a:rPr lang="fa-IR" sz="2800" dirty="0" smtClean="0">
                <a:solidFill>
                  <a:schemeClr val="tx1">
                    <a:lumMod val="95000"/>
                    <a:lumOff val="5000"/>
                  </a:schemeClr>
                </a:solidFill>
                <a:cs typeface="B Yekan" pitchFamily="2" charset="-78"/>
              </a:rPr>
              <a:t>ارتقاء کیفی ارزش‌ها: </a:t>
            </a:r>
          </a:p>
          <a:p>
            <a:pPr algn="r" rtl="1"/>
            <a:r>
              <a:rPr lang="fa-IR" sz="2800" dirty="0" smtClean="0">
                <a:solidFill>
                  <a:srgbClr val="FFFF00"/>
                </a:solidFill>
                <a:cs typeface="B Yekan" pitchFamily="2" charset="-78"/>
              </a:rPr>
              <a:t>طراحی، تجربه کاربری، برند، راحتی، تازگی، سفارشی‌سازی و...</a:t>
            </a:r>
            <a:endParaRPr lang="en-US" sz="28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xkadeh\Axkade7873.jpg"/>
          <p:cNvPicPr>
            <a:picLocks noChangeAspect="1" noChangeArrowheads="1"/>
          </p:cNvPicPr>
          <p:nvPr/>
        </p:nvPicPr>
        <p:blipFill>
          <a:blip r:embed="rId3" cstate="print">
            <a:grayscl/>
          </a:blip>
          <a:srcRect l="7406" r="3727"/>
          <a:stretch>
            <a:fillRect/>
          </a:stretch>
        </p:blipFill>
        <p:spPr bwMode="auto">
          <a:xfrm>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2</a:t>
            </a:r>
            <a:endParaRPr lang="en-US" sz="13800" dirty="0" smtClean="0">
              <a:solidFill>
                <a:schemeClr val="bg1"/>
              </a:solidFill>
              <a:cs typeface="B Titr" pitchFamily="2" charset="-78"/>
            </a:endParaRPr>
          </a:p>
        </p:txBody>
      </p:sp>
      <p:sp>
        <p:nvSpPr>
          <p:cNvPr id="15" name="Rectangle 14"/>
          <p:cNvSpPr/>
          <p:nvPr/>
        </p:nvSpPr>
        <p:spPr>
          <a:xfrm>
            <a:off x="616070" y="5135940"/>
            <a:ext cx="1808508"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ارزش</a:t>
            </a:r>
            <a:endParaRPr lang="en-US" sz="3600" dirty="0">
              <a:cs typeface="B Titr" pitchFamily="2" charset="-78"/>
            </a:endParaRPr>
          </a:p>
        </p:txBody>
      </p:sp>
      <p:sp>
        <p:nvSpPr>
          <p:cNvPr id="13" name="Rectangle 12"/>
          <p:cNvSpPr/>
          <p:nvPr/>
        </p:nvSpPr>
        <p:spPr>
          <a:xfrm>
            <a:off x="76200" y="533400"/>
            <a:ext cx="2743200" cy="2585323"/>
          </a:xfrm>
          <a:prstGeom prst="rect">
            <a:avLst/>
          </a:prstGeom>
        </p:spPr>
        <p:txBody>
          <a:bodyPr wrap="square">
            <a:spAutoFit/>
          </a:bodyPr>
          <a:lstStyle/>
          <a:p>
            <a:pPr algn="ctr" rtl="1"/>
            <a:r>
              <a:rPr lang="fa-IR" sz="2600" dirty="0" smtClean="0">
                <a:solidFill>
                  <a:schemeClr val="bg1"/>
                </a:solidFill>
                <a:cs typeface="B Yekan" pitchFamily="2" charset="-78"/>
              </a:rPr>
              <a:t>ارائه یک ارزش جدید، متمایز و جهشی یا ارائه ارزش‌های موجود بازار با لحاظ برخی ویژگی‌های متمایز</a:t>
            </a:r>
            <a:endParaRPr lang="en-US" sz="2600" dirty="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895600" y="533400"/>
            <a:ext cx="6248400" cy="954107"/>
          </a:xfrm>
          <a:prstGeom prst="rect">
            <a:avLst/>
          </a:prstGeom>
          <a:solidFill>
            <a:srgbClr val="00B0F0">
              <a:alpha val="50196"/>
            </a:srgbClr>
          </a:solidFill>
        </p:spPr>
        <p:txBody>
          <a:bodyPr wrap="square">
            <a:spAutoFit/>
          </a:bodyPr>
          <a:lstStyle/>
          <a:p>
            <a:pPr lvl="0" algn="r" rtl="1"/>
            <a:r>
              <a:rPr lang="fa-IR" sz="2800" dirty="0" smtClean="0">
                <a:solidFill>
                  <a:schemeClr val="tx1">
                    <a:lumMod val="95000"/>
                    <a:lumOff val="5000"/>
                  </a:schemeClr>
                </a:solidFill>
                <a:cs typeface="B Yekan" pitchFamily="2" charset="-78"/>
              </a:rPr>
              <a:t>ارتقاء کمّی ارزش‌ها: </a:t>
            </a:r>
          </a:p>
          <a:p>
            <a:pPr lvl="0" algn="r" rtl="1"/>
            <a:r>
              <a:rPr lang="fa-IR" sz="2800" dirty="0" smtClean="0">
                <a:solidFill>
                  <a:srgbClr val="FFFF00"/>
                </a:solidFill>
                <a:cs typeface="B Yekan" pitchFamily="2" charset="-78"/>
              </a:rPr>
              <a:t>از قبیل قیمت، سرعت، عملکرد، ریسک و...</a:t>
            </a:r>
            <a:endParaRPr lang="en-US" sz="28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naseri\Desktop\fast-drying-concrete.jpg"/>
          <p:cNvPicPr>
            <a:picLocks noChangeAspect="1" noChangeArrowheads="1"/>
          </p:cNvPicPr>
          <p:nvPr/>
        </p:nvPicPr>
        <p:blipFill>
          <a:blip r:embed="rId3" cstate="print">
            <a:lum contrast="-40000"/>
          </a:blip>
          <a:srcRect l="5833"/>
          <a:stretch>
            <a:fillRect/>
          </a:stretch>
        </p:blipFill>
        <p:spPr bwMode="auto">
          <a:xfrm>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2</a:t>
            </a:r>
            <a:endParaRPr lang="en-US" sz="13800" dirty="0" smtClean="0">
              <a:solidFill>
                <a:schemeClr val="bg1"/>
              </a:solidFill>
              <a:cs typeface="B Titr" pitchFamily="2" charset="-78"/>
            </a:endParaRPr>
          </a:p>
        </p:txBody>
      </p:sp>
      <p:sp>
        <p:nvSpPr>
          <p:cNvPr id="15" name="Rectangle 14"/>
          <p:cNvSpPr/>
          <p:nvPr/>
        </p:nvSpPr>
        <p:spPr>
          <a:xfrm>
            <a:off x="616070" y="5135940"/>
            <a:ext cx="1808508"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ارزش</a:t>
            </a:r>
            <a:endParaRPr lang="en-US" sz="3600" dirty="0">
              <a:cs typeface="B Titr" pitchFamily="2" charset="-78"/>
            </a:endParaRPr>
          </a:p>
        </p:txBody>
      </p:sp>
      <p:sp>
        <p:nvSpPr>
          <p:cNvPr id="13" name="Rectangle 12"/>
          <p:cNvSpPr/>
          <p:nvPr/>
        </p:nvSpPr>
        <p:spPr>
          <a:xfrm>
            <a:off x="76200" y="533400"/>
            <a:ext cx="2743200" cy="2585323"/>
          </a:xfrm>
          <a:prstGeom prst="rect">
            <a:avLst/>
          </a:prstGeom>
        </p:spPr>
        <p:txBody>
          <a:bodyPr wrap="square">
            <a:spAutoFit/>
          </a:bodyPr>
          <a:lstStyle/>
          <a:p>
            <a:pPr algn="ctr" rtl="1"/>
            <a:r>
              <a:rPr lang="fa-IR" sz="2600" dirty="0" smtClean="0">
                <a:solidFill>
                  <a:schemeClr val="bg1"/>
                </a:solidFill>
                <a:cs typeface="B Yekan" pitchFamily="2" charset="-78"/>
              </a:rPr>
              <a:t>ارائه یک ارزش جدید، متمایز و جهشی یا ارائه ارزش‌های موجود بازار با لحاظ برخی ویژگی‌های متمایز</a:t>
            </a:r>
            <a:endParaRPr lang="en-US" sz="2600" dirty="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895600" y="4116050"/>
            <a:ext cx="6248400" cy="1446550"/>
          </a:xfrm>
          <a:prstGeom prst="rect">
            <a:avLst/>
          </a:prstGeom>
          <a:solidFill>
            <a:srgbClr val="558ED5">
              <a:alpha val="69804"/>
            </a:srgbClr>
          </a:solidFill>
          <a:ln>
            <a:noFill/>
          </a:ln>
        </p:spPr>
        <p:txBody>
          <a:bodyPr wrap="square">
            <a:spAutoFit/>
          </a:bodyPr>
          <a:lstStyle/>
          <a:p>
            <a:pPr algn="just" rtl="1"/>
            <a:r>
              <a:rPr lang="fa-IR" sz="2800" dirty="0" smtClean="0">
                <a:cs typeface="B Yekan" pitchFamily="2" charset="-78"/>
              </a:rPr>
              <a:t>مثال: </a:t>
            </a:r>
          </a:p>
          <a:p>
            <a:pPr algn="just" rtl="1"/>
            <a:r>
              <a:rPr lang="fa-IR" sz="2000" dirty="0" smtClean="0">
                <a:solidFill>
                  <a:schemeClr val="bg1"/>
                </a:solidFill>
                <a:cs typeface="B Yekan" pitchFamily="2" charset="-78"/>
              </a:rPr>
              <a:t>شرکت سمکس (یک تولید کننده سیمان مکزیکی) متعهد شد که سیمان پالایش شده (خالص) را به جای عرف 48 ساعته در 4 ساعت تحویل دهد</a:t>
            </a:r>
            <a:r>
              <a:rPr lang="en-US" sz="2000" dirty="0" smtClean="0">
                <a:solidFill>
                  <a:schemeClr val="bg1"/>
                </a:solidFill>
                <a:cs typeface="B Yekan" pitchFamily="2" charset="-78"/>
              </a:rPr>
              <a:t>..</a:t>
            </a:r>
            <a:endParaRPr lang="en-US" sz="2000" dirty="0">
              <a:solidFill>
                <a:schemeClr val="bg1"/>
              </a:solidFill>
              <a:cs typeface="B Yekan" pitchFamily="2" charset="-78"/>
            </a:endParaRPr>
          </a:p>
        </p:txBody>
      </p:sp>
      <p:sp>
        <p:nvSpPr>
          <p:cNvPr id="18" name="Rectangle 17"/>
          <p:cNvSpPr/>
          <p:nvPr/>
        </p:nvSpPr>
        <p:spPr>
          <a:xfrm>
            <a:off x="2895600" y="5616714"/>
            <a:ext cx="6248400" cy="707886"/>
          </a:xfrm>
          <a:prstGeom prst="rect">
            <a:avLst/>
          </a:prstGeom>
          <a:solidFill>
            <a:srgbClr val="558ED5">
              <a:alpha val="69804"/>
            </a:srgbClr>
          </a:solidFill>
          <a:ln>
            <a:noFill/>
          </a:ln>
        </p:spPr>
        <p:txBody>
          <a:bodyPr wrap="square">
            <a:spAutoFit/>
          </a:bodyPr>
          <a:lstStyle/>
          <a:p>
            <a:pPr algn="r" rtl="1"/>
            <a:r>
              <a:rPr lang="fa-IR" sz="2000" dirty="0" smtClean="0">
                <a:solidFill>
                  <a:schemeClr val="bg1"/>
                </a:solidFill>
                <a:cs typeface="B Yekan" pitchFamily="2" charset="-78"/>
              </a:rPr>
              <a:t>این نوآوری به سمکس کمک کرد تا از یک تولیدکننده محلی سیمان در مکزیک به دومین تولیدکننده بزرگ سیمان در دنیا تبدیل شود.</a:t>
            </a:r>
            <a:endParaRPr lang="en-US" sz="20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4" name="Picture 2" descr="F:\axkadeh\Axkade9874.jpg"/>
          <p:cNvPicPr>
            <a:picLocks noChangeAspect="1" noChangeArrowheads="1"/>
          </p:cNvPicPr>
          <p:nvPr/>
        </p:nvPicPr>
        <p:blipFill>
          <a:blip r:embed="rId3" cstate="print">
            <a:grayscl/>
            <a:lum contrast="-40000"/>
          </a:blip>
          <a:srcRect t="5001" b="19999"/>
          <a:stretch>
            <a:fillRect/>
          </a:stretch>
        </p:blipFill>
        <p:spPr bwMode="auto">
          <a:xfrm>
            <a:off x="0" y="0"/>
            <a:ext cx="9144000" cy="6858000"/>
          </a:xfrm>
          <a:prstGeom prst="rect">
            <a:avLst/>
          </a:prstGeom>
          <a:noFill/>
        </p:spPr>
      </p:pic>
      <p:sp>
        <p:nvSpPr>
          <p:cNvPr id="2" name="Title 1"/>
          <p:cNvSpPr>
            <a:spLocks noGrp="1"/>
          </p:cNvSpPr>
          <p:nvPr>
            <p:ph type="title"/>
          </p:nvPr>
        </p:nvSpPr>
        <p:spPr>
          <a:xfrm>
            <a:off x="4876800" y="4648200"/>
            <a:ext cx="4114800" cy="1905000"/>
          </a:xfrm>
        </p:spPr>
        <p:txBody>
          <a:bodyPr>
            <a:noAutofit/>
          </a:bodyPr>
          <a:lstStyle/>
          <a:p>
            <a:r>
              <a:rPr lang="fa-IR" sz="11500" dirty="0" smtClean="0">
                <a:solidFill>
                  <a:schemeClr val="tx1">
                    <a:lumMod val="65000"/>
                  </a:schemeClr>
                </a:solidFill>
              </a:rPr>
              <a:t>ایده‌ای</a:t>
            </a:r>
            <a:endParaRPr lang="en-US" sz="11500" dirty="0">
              <a:solidFill>
                <a:schemeClr val="tx1">
                  <a:lumMod val="65000"/>
                </a:schemeClr>
              </a:solidFill>
            </a:endParaRPr>
          </a:p>
        </p:txBody>
      </p:sp>
      <p:sp>
        <p:nvSpPr>
          <p:cNvPr id="8" name="Title 1"/>
          <p:cNvSpPr txBox="1">
            <a:spLocks/>
          </p:cNvSpPr>
          <p:nvPr/>
        </p:nvSpPr>
        <p:spPr>
          <a:xfrm>
            <a:off x="76200" y="4724400"/>
            <a:ext cx="4114800" cy="1905000"/>
          </a:xfrm>
          <a:prstGeom prst="rect">
            <a:avLst/>
          </a:prstGeom>
        </p:spPr>
        <p:txBody>
          <a:bodyPr vert="horz" lIns="91440" tIns="45720" rIns="91440" bIns="45720" rtlCol="0" anchor="ctr">
            <a:noAutofit/>
          </a:bodyPr>
          <a:lstStyle/>
          <a:p>
            <a:pPr marL="0" marR="0" lvl="0" indent="0" algn="ctr" defTabSz="914400" rtl="1" eaLnBrk="1" fontAlgn="auto" latinLnBrk="0" hangingPunct="1">
              <a:lnSpc>
                <a:spcPct val="100000"/>
              </a:lnSpc>
              <a:spcBef>
                <a:spcPct val="0"/>
              </a:spcBef>
              <a:spcAft>
                <a:spcPts val="0"/>
              </a:spcAft>
              <a:buClrTx/>
              <a:buSzTx/>
              <a:buFontTx/>
              <a:buNone/>
              <a:tabLst/>
              <a:defRPr/>
            </a:pPr>
            <a:r>
              <a:rPr kumimoji="0" lang="fa-IR" sz="6000" b="0" i="0" u="none" strike="noStrike" kern="1200" cap="none" spc="0" normalizeH="0" baseline="0" noProof="0" dirty="0" smtClean="0">
                <a:ln>
                  <a:noFill/>
                </a:ln>
                <a:solidFill>
                  <a:schemeClr val="tx1">
                    <a:lumMod val="65000"/>
                  </a:schemeClr>
                </a:solidFill>
                <a:effectLst/>
                <a:uLnTx/>
                <a:uFillTx/>
                <a:latin typeface="+mj-lt"/>
                <a:ea typeface="+mj-ea"/>
                <a:cs typeface="12   Yagut_shsmrt" pitchFamily="2" charset="-78"/>
              </a:rPr>
              <a:t>به ذهنم رسید</a:t>
            </a:r>
            <a:endParaRPr kumimoji="0" lang="en-US" sz="6000" b="0" i="0" u="none" strike="noStrike" kern="1200" cap="none" spc="0" normalizeH="0" baseline="0" noProof="0" dirty="0">
              <a:ln>
                <a:noFill/>
              </a:ln>
              <a:solidFill>
                <a:schemeClr val="tx1">
                  <a:lumMod val="65000"/>
                </a:schemeClr>
              </a:solidFill>
              <a:effectLst/>
              <a:uLnTx/>
              <a:uFillTx/>
              <a:latin typeface="+mj-lt"/>
              <a:ea typeface="+mj-ea"/>
              <a:cs typeface="12   Yagut_shsmrt" pitchFamily="2" charset="-78"/>
            </a:endParaRPr>
          </a:p>
        </p:txBody>
      </p:sp>
      <p:cxnSp>
        <p:nvCxnSpPr>
          <p:cNvPr id="13" name="Straight Connector 12"/>
          <p:cNvCxnSpPr/>
          <p:nvPr/>
        </p:nvCxnSpPr>
        <p:spPr>
          <a:xfrm flipV="1">
            <a:off x="304800" y="6400800"/>
            <a:ext cx="8382000" cy="24826"/>
          </a:xfrm>
          <a:prstGeom prst="line">
            <a:avLst/>
          </a:prstGeom>
          <a:ln w="7620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142250"/>
            <a:ext cx="9144000" cy="4201150"/>
          </a:xfrm>
          <a:prstGeom prst="rect">
            <a:avLst/>
          </a:prstGeom>
          <a:noFill/>
          <a:ln>
            <a:noFill/>
          </a:ln>
        </p:spPr>
        <p:txBody>
          <a:bodyPr wrap="square">
            <a:spAutoFit/>
          </a:bodyPr>
          <a:lstStyle/>
          <a:p>
            <a:pPr algn="ctr" rtl="1"/>
            <a:r>
              <a:rPr lang="fa-IR" sz="23900" b="1" dirty="0" smtClean="0">
                <a:ln w="18000">
                  <a:solidFill>
                    <a:srgbClr val="FFFF00"/>
                  </a:solidFill>
                  <a:prstDash val="solid"/>
                  <a:miter lim="800000"/>
                </a:ln>
                <a:solidFill>
                  <a:srgbClr val="FFFF00"/>
                </a:solidFill>
                <a:effectLst>
                  <a:outerShdw blurRad="25500" dist="23000" dir="7020000" algn="tl">
                    <a:srgbClr val="000000">
                      <a:alpha val="50000"/>
                    </a:srgbClr>
                  </a:outerShdw>
                </a:effectLst>
                <a:cs typeface="B Yekan" pitchFamily="2" charset="-78"/>
              </a:rPr>
              <a:t>چگونه</a:t>
            </a:r>
            <a:endParaRPr lang="fa-IR" sz="2800" b="1" dirty="0" smtClean="0">
              <a:ln w="18000">
                <a:solidFill>
                  <a:srgbClr val="FFFF00"/>
                </a:solidFill>
                <a:prstDash val="solid"/>
                <a:miter lim="800000"/>
              </a:ln>
              <a:solidFill>
                <a:srgbClr val="FFFF00"/>
              </a:solidFill>
              <a:effectLst>
                <a:outerShdw blurRad="50800" dist="40000" dir="5400000" algn="tl" rotWithShape="0">
                  <a:srgbClr val="000000">
                    <a:shade val="5000"/>
                    <a:satMod val="120000"/>
                    <a:alpha val="33000"/>
                  </a:srgbClr>
                </a:outerShdw>
              </a:effectLst>
              <a:cs typeface="B Yekan" pitchFamily="2" charset="-78"/>
            </a:endParaRPr>
          </a:p>
          <a:p>
            <a:pPr algn="ctr" rtl="1"/>
            <a:r>
              <a:rPr lang="fa-IR" sz="2800" dirty="0" smtClean="0">
                <a:cs typeface="B Yekan" pitchFamily="2" charset="-78"/>
              </a:rPr>
              <a:t>من هم می‌توانم ایده‌ی کسب و کار جدیدی </a:t>
            </a:r>
            <a:r>
              <a:rPr lang="fa-IR" sz="2800" dirty="0" smtClean="0">
                <a:solidFill>
                  <a:srgbClr val="FFFF00"/>
                </a:solidFill>
                <a:cs typeface="B Yekan" pitchFamily="2" charset="-78"/>
              </a:rPr>
              <a:t>خلق</a:t>
            </a:r>
            <a:r>
              <a:rPr lang="fa-IR" sz="2800" dirty="0" smtClean="0">
                <a:cs typeface="B Yekan" pitchFamily="2" charset="-78"/>
              </a:rPr>
              <a:t> کنم؟</a:t>
            </a:r>
            <a:endParaRPr lang="en-US" sz="2800" dirty="0">
              <a:cs typeface="B Yekan" pitchFamily="2" charset="-78"/>
            </a:endParaRPr>
          </a:p>
        </p:txBody>
      </p:sp>
      <p:cxnSp>
        <p:nvCxnSpPr>
          <p:cNvPr id="15" name="Straight Connector 14"/>
          <p:cNvCxnSpPr/>
          <p:nvPr/>
        </p:nvCxnSpPr>
        <p:spPr>
          <a:xfrm flipV="1">
            <a:off x="5181600" y="4851976"/>
            <a:ext cx="3429000" cy="24824"/>
          </a:xfrm>
          <a:prstGeom prst="line">
            <a:avLst/>
          </a:prstGeom>
          <a:ln w="7620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04800" y="4876800"/>
            <a:ext cx="3657600" cy="24826"/>
          </a:xfrm>
          <a:prstGeom prst="line">
            <a:avLst/>
          </a:prstGeom>
          <a:ln w="76200">
            <a:solidFill>
              <a:schemeClr val="tx1">
                <a:lumMod val="65000"/>
              </a:schemeClr>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2971800" y="1143000"/>
            <a:ext cx="6172200" cy="4629150"/>
          </a:xfrm>
          <a:prstGeom prst="rect">
            <a:avLst/>
          </a:prstGeom>
          <a:noFill/>
          <a:ln w="9525">
            <a:noFill/>
            <a:miter lim="800000"/>
            <a:headEnd/>
            <a:tailEnd/>
          </a:ln>
          <a:effectLst/>
        </p:spPr>
      </p:pic>
      <p:sp>
        <p:nvSpPr>
          <p:cNvPr id="5" name="TextBox 4"/>
          <p:cNvSpPr txBox="1"/>
          <p:nvPr/>
        </p:nvSpPr>
        <p:spPr>
          <a:xfrm>
            <a:off x="5029200" y="6488668"/>
            <a:ext cx="4114800" cy="369332"/>
          </a:xfrm>
          <a:prstGeom prst="rect">
            <a:avLst/>
          </a:prstGeom>
          <a:noFill/>
        </p:spPr>
        <p:txBody>
          <a:bodyPr wrap="square" rtlCol="0">
            <a:spAutoFit/>
          </a:bodyPr>
          <a:lstStyle/>
          <a:p>
            <a:pPr algn="r" rtl="1"/>
            <a:r>
              <a:rPr lang="fa-IR" dirty="0" smtClean="0">
                <a:cs typeface="B Yekan" pitchFamily="2" charset="-78"/>
              </a:rPr>
              <a:t>براساس پیشنهاد کتاب «خلق مدل کسب و کار»</a:t>
            </a:r>
            <a:endParaRPr lang="en-US" dirty="0">
              <a:cs typeface="B Yekan" pitchFamily="2" charset="-78"/>
            </a:endParaRPr>
          </a:p>
        </p:txBody>
      </p:sp>
      <p:cxnSp>
        <p:nvCxnSpPr>
          <p:cNvPr id="6" name="Straight Connector 5"/>
          <p:cNvCxnSpPr/>
          <p:nvPr/>
        </p:nvCxnSpPr>
        <p:spPr>
          <a:xfrm>
            <a:off x="5181600" y="6477000"/>
            <a:ext cx="39624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3</a:t>
            </a:r>
            <a:endParaRPr lang="en-US" sz="13800" dirty="0" smtClean="0">
              <a:solidFill>
                <a:schemeClr val="bg1"/>
              </a:solidFill>
              <a:cs typeface="B Titr" pitchFamily="2" charset="-78"/>
            </a:endParaRPr>
          </a:p>
        </p:txBody>
      </p:sp>
      <p:sp>
        <p:nvSpPr>
          <p:cNvPr id="15" name="Rectangle 14"/>
          <p:cNvSpPr/>
          <p:nvPr/>
        </p:nvSpPr>
        <p:spPr>
          <a:xfrm>
            <a:off x="489432" y="5135940"/>
            <a:ext cx="2061783"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مشتری</a:t>
            </a:r>
            <a:endParaRPr lang="en-US" sz="3600" dirty="0">
              <a:cs typeface="B Titr" pitchFamily="2" charset="-78"/>
            </a:endParaRPr>
          </a:p>
        </p:txBody>
      </p:sp>
      <p:sp>
        <p:nvSpPr>
          <p:cNvPr id="16" name="TextBox 15"/>
          <p:cNvSpPr txBox="1"/>
          <p:nvPr/>
        </p:nvSpPr>
        <p:spPr>
          <a:xfrm>
            <a:off x="76200" y="533400"/>
            <a:ext cx="2743200" cy="2308324"/>
          </a:xfrm>
          <a:prstGeom prst="rect">
            <a:avLst/>
          </a:prstGeom>
          <a:noFill/>
        </p:spPr>
        <p:txBody>
          <a:bodyPr wrap="square" rtlCol="0">
            <a:spAutoFit/>
          </a:bodyPr>
          <a:lstStyle/>
          <a:p>
            <a:pPr algn="r" rtl="1"/>
            <a:r>
              <a:rPr lang="fa-IR" sz="3600" dirty="0" smtClean="0">
                <a:solidFill>
                  <a:srgbClr val="FFFF00"/>
                </a:solidFill>
                <a:cs typeface="12   Yagut_shsmrt" pitchFamily="2" charset="-78"/>
              </a:rPr>
              <a:t>4 کانون نوآوری در خلق ایده کسب و کار</a:t>
            </a:r>
            <a:endParaRPr lang="en-US" sz="3600" dirty="0">
              <a:solidFill>
                <a:srgbClr val="FFFF00"/>
              </a:solidFill>
              <a:cs typeface="12   Yagut_shsmrt" pitchFamily="2" charset="-78"/>
            </a:endParaRPr>
          </a:p>
        </p:txBody>
      </p:sp>
      <p:sp>
        <p:nvSpPr>
          <p:cNvPr id="13" name="Freeform 12"/>
          <p:cNvSpPr/>
          <p:nvPr/>
        </p:nvSpPr>
        <p:spPr>
          <a:xfrm>
            <a:off x="6369269" y="2254469"/>
            <a:ext cx="2301765" cy="1686910"/>
          </a:xfrm>
          <a:custGeom>
            <a:avLst/>
            <a:gdLst>
              <a:gd name="connsiteX0" fmla="*/ 0 w 2301765"/>
              <a:gd name="connsiteY0" fmla="*/ 0 h 1686910"/>
              <a:gd name="connsiteX1" fmla="*/ 94593 w 2301765"/>
              <a:gd name="connsiteY1" fmla="*/ 1686910 h 1686910"/>
              <a:gd name="connsiteX2" fmla="*/ 2301765 w 2301765"/>
              <a:gd name="connsiteY2" fmla="*/ 1686910 h 1686910"/>
              <a:gd name="connsiteX3" fmla="*/ 1608083 w 2301765"/>
              <a:gd name="connsiteY3" fmla="*/ 15765 h 1686910"/>
              <a:gd name="connsiteX4" fmla="*/ 0 w 2301765"/>
              <a:gd name="connsiteY4" fmla="*/ 0 h 1686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1765" h="1686910">
                <a:moveTo>
                  <a:pt x="0" y="0"/>
                </a:moveTo>
                <a:lnTo>
                  <a:pt x="94593" y="1686910"/>
                </a:lnTo>
                <a:lnTo>
                  <a:pt x="2301765" y="1686910"/>
                </a:lnTo>
                <a:lnTo>
                  <a:pt x="1608083" y="15765"/>
                </a:lnTo>
                <a:lnTo>
                  <a:pt x="0" y="0"/>
                </a:lnTo>
                <a:close/>
              </a:path>
            </a:pathLst>
          </a:custGeom>
          <a:solidFill>
            <a:schemeClr val="accent2">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axkadeh\Axkade7611.jpg"/>
          <p:cNvPicPr>
            <a:picLocks noChangeAspect="1" noChangeArrowheads="1"/>
          </p:cNvPicPr>
          <p:nvPr/>
        </p:nvPicPr>
        <p:blipFill>
          <a:blip r:embed="rId3" cstate="print">
            <a:lum/>
          </a:blip>
          <a:srcRect b="4000"/>
          <a:stretch>
            <a:fillRect/>
          </a:stretch>
        </p:blipFill>
        <p:spPr bwMode="auto">
          <a:xfrm>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3</a:t>
            </a:r>
            <a:endParaRPr lang="en-US" sz="13800" dirty="0" smtClean="0">
              <a:solidFill>
                <a:schemeClr val="bg1"/>
              </a:solidFill>
              <a:cs typeface="B Titr" pitchFamily="2" charset="-78"/>
            </a:endParaRPr>
          </a:p>
        </p:txBody>
      </p:sp>
      <p:sp>
        <p:nvSpPr>
          <p:cNvPr id="15" name="Rectangle 14"/>
          <p:cNvSpPr/>
          <p:nvPr/>
        </p:nvSpPr>
        <p:spPr>
          <a:xfrm>
            <a:off x="489432" y="5135940"/>
            <a:ext cx="2061783"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مشتری</a:t>
            </a:r>
            <a:endParaRPr lang="en-US" sz="3600" dirty="0">
              <a:cs typeface="B Titr" pitchFamily="2" charset="-78"/>
            </a:endParaRPr>
          </a:p>
        </p:txBody>
      </p:sp>
      <p:sp>
        <p:nvSpPr>
          <p:cNvPr id="13" name="Rectangle 12"/>
          <p:cNvSpPr/>
          <p:nvPr/>
        </p:nvSpPr>
        <p:spPr>
          <a:xfrm>
            <a:off x="76200" y="533400"/>
            <a:ext cx="2743200" cy="2492990"/>
          </a:xfrm>
          <a:prstGeom prst="rect">
            <a:avLst/>
          </a:prstGeom>
        </p:spPr>
        <p:txBody>
          <a:bodyPr wrap="square">
            <a:spAutoFit/>
          </a:bodyPr>
          <a:lstStyle/>
          <a:p>
            <a:pPr algn="ctr" rtl="1"/>
            <a:r>
              <a:rPr lang="fa-IR" sz="2600" dirty="0" smtClean="0">
                <a:solidFill>
                  <a:schemeClr val="bg1"/>
                </a:solidFill>
                <a:cs typeface="B Yekan" pitchFamily="2" charset="-78"/>
              </a:rPr>
              <a:t>نوآوری‌ها بر اساس مشتری، برپایه نیازهای مشتری، سهولت در دسترسی و افزایش راحتی شکل می‌گیرد</a:t>
            </a:r>
            <a:endParaRPr lang="en-US" sz="2600" dirty="0" smtClean="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F:\axkadeh\Axkade7611.jpg"/>
          <p:cNvPicPr>
            <a:picLocks noChangeAspect="1" noChangeArrowheads="1"/>
          </p:cNvPicPr>
          <p:nvPr/>
        </p:nvPicPr>
        <p:blipFill>
          <a:blip r:embed="rId3" cstate="print">
            <a:lum contrast="-40000"/>
          </a:blip>
          <a:srcRect b="4000"/>
          <a:stretch>
            <a:fillRect/>
          </a:stretch>
        </p:blipFill>
        <p:spPr bwMode="auto">
          <a:xfrm>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3</a:t>
            </a:r>
            <a:endParaRPr lang="en-US" sz="13800" dirty="0" smtClean="0">
              <a:solidFill>
                <a:schemeClr val="bg1"/>
              </a:solidFill>
              <a:cs typeface="B Titr" pitchFamily="2" charset="-78"/>
            </a:endParaRPr>
          </a:p>
        </p:txBody>
      </p:sp>
      <p:sp>
        <p:nvSpPr>
          <p:cNvPr id="15" name="Rectangle 14"/>
          <p:cNvSpPr/>
          <p:nvPr/>
        </p:nvSpPr>
        <p:spPr>
          <a:xfrm>
            <a:off x="489432" y="5135940"/>
            <a:ext cx="2061783"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مشتری</a:t>
            </a:r>
            <a:endParaRPr lang="en-US" sz="3600" dirty="0">
              <a:cs typeface="B Titr" pitchFamily="2" charset="-78"/>
            </a:endParaRPr>
          </a:p>
        </p:txBody>
      </p:sp>
      <p:sp>
        <p:nvSpPr>
          <p:cNvPr id="13" name="Rectangle 12"/>
          <p:cNvSpPr/>
          <p:nvPr/>
        </p:nvSpPr>
        <p:spPr>
          <a:xfrm>
            <a:off x="76200" y="533400"/>
            <a:ext cx="2743200" cy="2492990"/>
          </a:xfrm>
          <a:prstGeom prst="rect">
            <a:avLst/>
          </a:prstGeom>
        </p:spPr>
        <p:txBody>
          <a:bodyPr wrap="square">
            <a:spAutoFit/>
          </a:bodyPr>
          <a:lstStyle/>
          <a:p>
            <a:pPr algn="ctr" rtl="1"/>
            <a:r>
              <a:rPr lang="fa-IR" sz="2600" dirty="0" smtClean="0">
                <a:solidFill>
                  <a:schemeClr val="bg1"/>
                </a:solidFill>
                <a:cs typeface="B Yekan" pitchFamily="2" charset="-78"/>
              </a:rPr>
              <a:t>نوآوری‌ها بر اساس مشتری، برپایه نیازهای مشتری، سهولت در دسترسی و افزایش راحتی شکل می‌گیرد</a:t>
            </a:r>
            <a:endParaRPr lang="en-US" sz="2600" dirty="0" smtClean="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895600" y="2286000"/>
            <a:ext cx="6248400" cy="1692771"/>
          </a:xfrm>
          <a:prstGeom prst="rect">
            <a:avLst/>
          </a:prstGeom>
          <a:solidFill>
            <a:srgbClr val="00B0F0">
              <a:alpha val="50196"/>
            </a:srgbClr>
          </a:solidFill>
        </p:spPr>
        <p:txBody>
          <a:bodyPr wrap="square">
            <a:spAutoFit/>
          </a:bodyPr>
          <a:lstStyle/>
          <a:p>
            <a:pPr lvl="0" algn="r" rtl="1"/>
            <a:r>
              <a:rPr lang="fa-IR" sz="3200" b="1" dirty="0" smtClean="0">
                <a:cs typeface="B Yekan" pitchFamily="2" charset="-78"/>
              </a:rPr>
              <a:t>بخش مشتریان</a:t>
            </a:r>
            <a:r>
              <a:rPr lang="fa-IR" sz="3200" dirty="0" smtClean="0">
                <a:cs typeface="B Yekan" pitchFamily="2" charset="-78"/>
              </a:rPr>
              <a:t>:</a:t>
            </a:r>
            <a:endParaRPr lang="en-US" sz="3200" dirty="0" smtClean="0">
              <a:cs typeface="B Yekan" pitchFamily="2" charset="-78"/>
            </a:endParaRPr>
          </a:p>
          <a:p>
            <a:pPr algn="r" rtl="1"/>
            <a:r>
              <a:rPr lang="fa-IR" sz="2400" dirty="0" smtClean="0">
                <a:solidFill>
                  <a:srgbClr val="FFFF00"/>
                </a:solidFill>
                <a:cs typeface="B Yekan" pitchFamily="2" charset="-78"/>
              </a:rPr>
              <a:t>مشتریان جدید را هدف بگیرید، نیازهای پنهان و برطرف‌نشده را شناسایی کنید، یا بازار خود را به یک بازار انبوه تبدیل کنید. </a:t>
            </a:r>
            <a:endParaRPr lang="en-US" sz="24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F:\axkadeh\ec93R4IB1tDsOAQuivBqkbJBDophaRJT2w9eaOaxe3NEnIoww85qIhuCS7ymNkjj.jpg"/>
          <p:cNvPicPr>
            <a:picLocks noChangeAspect="1" noChangeArrowheads="1"/>
          </p:cNvPicPr>
          <p:nvPr/>
        </p:nvPicPr>
        <p:blipFill>
          <a:blip r:embed="rId3" cstate="print">
            <a:lum contrast="-40000"/>
          </a:blip>
          <a:srcRect l="29626" r="20995"/>
          <a:stretch>
            <a:fillRect/>
          </a:stretch>
        </p:blipFill>
        <p:spPr bwMode="auto">
          <a:xfrm>
            <a:off x="0" y="0"/>
            <a:ext cx="9144000" cy="6854597"/>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3</a:t>
            </a:r>
            <a:endParaRPr lang="en-US" sz="13800" dirty="0" smtClean="0">
              <a:solidFill>
                <a:schemeClr val="bg1"/>
              </a:solidFill>
              <a:cs typeface="B Titr" pitchFamily="2" charset="-78"/>
            </a:endParaRPr>
          </a:p>
        </p:txBody>
      </p:sp>
      <p:sp>
        <p:nvSpPr>
          <p:cNvPr id="15" name="Rectangle 14"/>
          <p:cNvSpPr/>
          <p:nvPr/>
        </p:nvSpPr>
        <p:spPr>
          <a:xfrm>
            <a:off x="489432" y="5135940"/>
            <a:ext cx="2061783"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مشتری</a:t>
            </a:r>
            <a:endParaRPr lang="en-US" sz="3600" dirty="0">
              <a:cs typeface="B Titr" pitchFamily="2" charset="-78"/>
            </a:endParaRPr>
          </a:p>
        </p:txBody>
      </p:sp>
      <p:sp>
        <p:nvSpPr>
          <p:cNvPr id="13" name="Rectangle 12"/>
          <p:cNvSpPr/>
          <p:nvPr/>
        </p:nvSpPr>
        <p:spPr>
          <a:xfrm>
            <a:off x="76200" y="533400"/>
            <a:ext cx="2743200" cy="2492990"/>
          </a:xfrm>
          <a:prstGeom prst="rect">
            <a:avLst/>
          </a:prstGeom>
        </p:spPr>
        <p:txBody>
          <a:bodyPr wrap="square">
            <a:spAutoFit/>
          </a:bodyPr>
          <a:lstStyle/>
          <a:p>
            <a:pPr algn="ctr" rtl="1"/>
            <a:r>
              <a:rPr lang="fa-IR" sz="2600" dirty="0" smtClean="0">
                <a:solidFill>
                  <a:schemeClr val="bg1"/>
                </a:solidFill>
                <a:cs typeface="B Yekan" pitchFamily="2" charset="-78"/>
              </a:rPr>
              <a:t>نوآوری‌ها بر اساس مشتری، برپایه نیازهای مشتری، سهولت در دسترسی و افزایش راحتی شکل می‌گیرد</a:t>
            </a:r>
            <a:endParaRPr lang="en-US" sz="2600" dirty="0" smtClean="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95600" y="838200"/>
            <a:ext cx="6248400" cy="1692771"/>
          </a:xfrm>
          <a:prstGeom prst="rect">
            <a:avLst/>
          </a:prstGeom>
          <a:solidFill>
            <a:srgbClr val="00B0F0">
              <a:alpha val="50196"/>
            </a:srgbClr>
          </a:solidFill>
        </p:spPr>
        <p:txBody>
          <a:bodyPr wrap="square">
            <a:spAutoFit/>
          </a:bodyPr>
          <a:lstStyle/>
          <a:p>
            <a:pPr lvl="0" algn="r" rtl="1"/>
            <a:r>
              <a:rPr lang="fa-IR" sz="3200" b="1" dirty="0" smtClean="0">
                <a:cs typeface="B Yekan" pitchFamily="2" charset="-78"/>
              </a:rPr>
              <a:t>ارتباط با مشتری:</a:t>
            </a:r>
            <a:endParaRPr lang="en-US" sz="3200" dirty="0" smtClean="0">
              <a:cs typeface="B Yekan" pitchFamily="2" charset="-78"/>
            </a:endParaRPr>
          </a:p>
          <a:p>
            <a:pPr lvl="0" algn="r" rtl="1"/>
            <a:r>
              <a:rPr lang="fa-IR" sz="2400" dirty="0" smtClean="0">
                <a:solidFill>
                  <a:srgbClr val="FFFF00"/>
                </a:solidFill>
                <a:cs typeface="B Yekan" pitchFamily="2" charset="-78"/>
              </a:rPr>
              <a:t>با استفاده از راهکارهای خلاقانه و مبتنی بر فناوری‌های اطلاعاتی و ارتباطی راه‌های جدیدی برای </a:t>
            </a:r>
            <a:r>
              <a:rPr lang="fa-IR" sz="2400" u="sng" dirty="0" smtClean="0">
                <a:solidFill>
                  <a:srgbClr val="FFFF00"/>
                </a:solidFill>
                <a:cs typeface="B Yekan" pitchFamily="2" charset="-78"/>
              </a:rPr>
              <a:t>جذب، حفظ و افزایش</a:t>
            </a:r>
            <a:r>
              <a:rPr lang="fa-IR" sz="2400" dirty="0" smtClean="0">
                <a:solidFill>
                  <a:srgbClr val="FFFF00"/>
                </a:solidFill>
                <a:cs typeface="B Yekan" pitchFamily="2" charset="-78"/>
              </a:rPr>
              <a:t> مشتریان در پیش بگیرید.</a:t>
            </a:r>
            <a:endParaRPr lang="en-US" sz="24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F:\axkadeh\4297607-WATER_RUNOFF_CHANNELS_Mandu.jpg"/>
          <p:cNvPicPr>
            <a:picLocks noChangeAspect="1" noChangeArrowheads="1"/>
          </p:cNvPicPr>
          <p:nvPr/>
        </p:nvPicPr>
        <p:blipFill>
          <a:blip r:embed="rId3" cstate="print">
            <a:lum contrast="-30000"/>
          </a:blip>
          <a:srcRect l="2430" t="4937" r="2796"/>
          <a:stretch>
            <a:fillRect/>
          </a:stretch>
        </p:blipFill>
        <p:spPr bwMode="auto">
          <a:xfrm>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3</a:t>
            </a:r>
            <a:endParaRPr lang="en-US" sz="13800" dirty="0" smtClean="0">
              <a:solidFill>
                <a:schemeClr val="bg1"/>
              </a:solidFill>
              <a:cs typeface="B Titr" pitchFamily="2" charset="-78"/>
            </a:endParaRPr>
          </a:p>
        </p:txBody>
      </p:sp>
      <p:sp>
        <p:nvSpPr>
          <p:cNvPr id="15" name="Rectangle 14"/>
          <p:cNvSpPr/>
          <p:nvPr/>
        </p:nvSpPr>
        <p:spPr>
          <a:xfrm>
            <a:off x="489432" y="5135940"/>
            <a:ext cx="2061783"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مشتری</a:t>
            </a:r>
            <a:endParaRPr lang="en-US" sz="3600" dirty="0">
              <a:cs typeface="B Titr" pitchFamily="2" charset="-78"/>
            </a:endParaRPr>
          </a:p>
        </p:txBody>
      </p:sp>
      <p:sp>
        <p:nvSpPr>
          <p:cNvPr id="13" name="Rectangle 12"/>
          <p:cNvSpPr/>
          <p:nvPr/>
        </p:nvSpPr>
        <p:spPr>
          <a:xfrm>
            <a:off x="76200" y="533400"/>
            <a:ext cx="2743200" cy="2492990"/>
          </a:xfrm>
          <a:prstGeom prst="rect">
            <a:avLst/>
          </a:prstGeom>
        </p:spPr>
        <p:txBody>
          <a:bodyPr wrap="square">
            <a:spAutoFit/>
          </a:bodyPr>
          <a:lstStyle/>
          <a:p>
            <a:pPr algn="ctr" rtl="1"/>
            <a:r>
              <a:rPr lang="fa-IR" sz="2600" dirty="0" smtClean="0">
                <a:solidFill>
                  <a:schemeClr val="bg1"/>
                </a:solidFill>
                <a:cs typeface="B Yekan" pitchFamily="2" charset="-78"/>
              </a:rPr>
              <a:t>نوآوری‌ها بر اساس مشتری، برپایه نیازهای مشتری، سهولت در دسترسی و افزایش راحتی شکل می‌گیرد</a:t>
            </a:r>
            <a:endParaRPr lang="en-US" sz="2600" dirty="0" smtClean="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95600" y="3505200"/>
            <a:ext cx="6248400" cy="2800767"/>
          </a:xfrm>
          <a:prstGeom prst="rect">
            <a:avLst/>
          </a:prstGeom>
          <a:solidFill>
            <a:srgbClr val="00B0F0">
              <a:alpha val="50196"/>
            </a:srgbClr>
          </a:solidFill>
        </p:spPr>
        <p:txBody>
          <a:bodyPr wrap="square">
            <a:spAutoFit/>
          </a:bodyPr>
          <a:lstStyle/>
          <a:p>
            <a:pPr lvl="0" algn="r" rtl="1"/>
            <a:r>
              <a:rPr lang="fa-IR" sz="3200" b="1" dirty="0" smtClean="0">
                <a:cs typeface="B Yekan" pitchFamily="2" charset="-78"/>
              </a:rPr>
              <a:t>کانال‌ها: </a:t>
            </a:r>
            <a:endParaRPr lang="en-US" sz="3200" dirty="0" smtClean="0">
              <a:cs typeface="B Yekan" pitchFamily="2" charset="-78"/>
            </a:endParaRPr>
          </a:p>
          <a:p>
            <a:pPr lvl="0" algn="r" rtl="1"/>
            <a:r>
              <a:rPr lang="fa-IR" sz="2400" dirty="0" smtClean="0">
                <a:solidFill>
                  <a:srgbClr val="FFFF00"/>
                </a:solidFill>
                <a:cs typeface="B Yekan" pitchFamily="2" charset="-78"/>
              </a:rPr>
              <a:t>کانال‌های ارتباطی و توزیعی زیر را بازطراحی کنید: </a:t>
            </a:r>
          </a:p>
          <a:p>
            <a:pPr lvl="0" algn="r" rtl="1"/>
            <a:r>
              <a:rPr lang="fa-IR" sz="2400" dirty="0" smtClean="0">
                <a:solidFill>
                  <a:srgbClr val="FFFF00"/>
                </a:solidFill>
                <a:cs typeface="B Yekan" pitchFamily="2" charset="-78"/>
              </a:rPr>
              <a:t>1. کانال آگاه‌سازی</a:t>
            </a:r>
          </a:p>
          <a:p>
            <a:pPr lvl="0" algn="r" rtl="1"/>
            <a:r>
              <a:rPr lang="fa-IR" sz="2400" dirty="0" smtClean="0">
                <a:solidFill>
                  <a:srgbClr val="FFFF00"/>
                </a:solidFill>
                <a:cs typeface="B Yekan" pitchFamily="2" charset="-78"/>
              </a:rPr>
              <a:t>2. کانال ارزیابی</a:t>
            </a:r>
          </a:p>
          <a:p>
            <a:pPr lvl="0" algn="r" rtl="1"/>
            <a:r>
              <a:rPr lang="fa-IR" sz="2400" dirty="0" smtClean="0">
                <a:solidFill>
                  <a:srgbClr val="FFFF00"/>
                </a:solidFill>
                <a:cs typeface="B Yekan" pitchFamily="2" charset="-78"/>
              </a:rPr>
              <a:t>3. کانال خرید </a:t>
            </a:r>
          </a:p>
          <a:p>
            <a:pPr lvl="0" algn="r" rtl="1"/>
            <a:r>
              <a:rPr lang="fa-IR" sz="2400" dirty="0" smtClean="0">
                <a:solidFill>
                  <a:srgbClr val="FFFF00"/>
                </a:solidFill>
                <a:cs typeface="B Yekan" pitchFamily="2" charset="-78"/>
              </a:rPr>
              <a:t>4. کانال تحویل</a:t>
            </a:r>
          </a:p>
          <a:p>
            <a:pPr lvl="0" algn="r" rtl="1"/>
            <a:r>
              <a:rPr lang="fa-IR" sz="2400" dirty="0" smtClean="0">
                <a:solidFill>
                  <a:srgbClr val="FFFF00"/>
                </a:solidFill>
                <a:cs typeface="B Yekan" pitchFamily="2" charset="-78"/>
              </a:rPr>
              <a:t>5. کانال خدمات پس از فروش</a:t>
            </a:r>
            <a:endParaRPr lang="en-US" sz="24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axkadeh\23andMe-kit.jpg"/>
          <p:cNvPicPr>
            <a:picLocks noChangeAspect="1" noChangeArrowheads="1"/>
          </p:cNvPicPr>
          <p:nvPr/>
        </p:nvPicPr>
        <p:blipFill>
          <a:blip r:embed="rId3" cstate="print">
            <a:duotone>
              <a:prstClr val="black"/>
              <a:srgbClr val="D9C3A5">
                <a:tint val="50000"/>
                <a:satMod val="180000"/>
              </a:srgbClr>
            </a:duotone>
          </a:blip>
          <a:srcRect r="10779"/>
          <a:stretch>
            <a:fillRect/>
          </a:stretch>
        </p:blipFill>
        <p:spPr bwMode="auto">
          <a:xfrm>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30940"/>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3</a:t>
            </a:r>
            <a:endParaRPr lang="en-US" sz="13800" dirty="0" smtClean="0">
              <a:solidFill>
                <a:schemeClr val="bg1"/>
              </a:solidFill>
              <a:cs typeface="B Titr" pitchFamily="2" charset="-78"/>
            </a:endParaRPr>
          </a:p>
        </p:txBody>
      </p:sp>
      <p:sp>
        <p:nvSpPr>
          <p:cNvPr id="15" name="Rectangle 14"/>
          <p:cNvSpPr/>
          <p:nvPr/>
        </p:nvSpPr>
        <p:spPr>
          <a:xfrm>
            <a:off x="489432" y="5135940"/>
            <a:ext cx="2061783" cy="1569660"/>
          </a:xfrm>
          <a:prstGeom prst="rect">
            <a:avLst/>
          </a:prstGeom>
        </p:spPr>
        <p:txBody>
          <a:bodyPr wrap="none">
            <a:spAutoFit/>
          </a:bodyPr>
          <a:lstStyle/>
          <a:p>
            <a:pPr algn="ctr" rtl="1"/>
            <a:r>
              <a:rPr lang="fa-IR" sz="3600" dirty="0" smtClean="0">
                <a:cs typeface="B Homa" pitchFamily="2" charset="-78"/>
              </a:rPr>
              <a:t>بر اساس </a:t>
            </a:r>
          </a:p>
          <a:p>
            <a:pPr algn="ctr" rtl="1"/>
            <a:r>
              <a:rPr lang="fa-IR" sz="6000" dirty="0" smtClean="0">
                <a:cs typeface="B Titr" pitchFamily="2" charset="-78"/>
              </a:rPr>
              <a:t>مشتری</a:t>
            </a:r>
            <a:endParaRPr lang="en-US" sz="3600" dirty="0">
              <a:cs typeface="B Titr" pitchFamily="2" charset="-78"/>
            </a:endParaRPr>
          </a:p>
        </p:txBody>
      </p:sp>
      <p:sp>
        <p:nvSpPr>
          <p:cNvPr id="13" name="Rectangle 12"/>
          <p:cNvSpPr/>
          <p:nvPr/>
        </p:nvSpPr>
        <p:spPr>
          <a:xfrm>
            <a:off x="76200" y="533400"/>
            <a:ext cx="2743200" cy="2492990"/>
          </a:xfrm>
          <a:prstGeom prst="rect">
            <a:avLst/>
          </a:prstGeom>
        </p:spPr>
        <p:txBody>
          <a:bodyPr wrap="square">
            <a:spAutoFit/>
          </a:bodyPr>
          <a:lstStyle/>
          <a:p>
            <a:pPr algn="ctr" rtl="1"/>
            <a:r>
              <a:rPr lang="fa-IR" sz="2600" dirty="0" smtClean="0">
                <a:solidFill>
                  <a:schemeClr val="bg1"/>
                </a:solidFill>
                <a:cs typeface="B Yekan" pitchFamily="2" charset="-78"/>
              </a:rPr>
              <a:t>نوآوری‌ها بر اساس مشتری، برپایه نیازهای مشتری، سهولت در دسترسی و افزایش راحتی شکل می‌گیرد</a:t>
            </a:r>
            <a:endParaRPr lang="en-US" sz="2600" dirty="0" smtClean="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95600" y="4270177"/>
            <a:ext cx="6248400" cy="1446550"/>
          </a:xfrm>
          <a:prstGeom prst="rect">
            <a:avLst/>
          </a:prstGeom>
          <a:solidFill>
            <a:srgbClr val="558ED5">
              <a:alpha val="69804"/>
            </a:srgbClr>
          </a:solidFill>
          <a:ln>
            <a:noFill/>
          </a:ln>
        </p:spPr>
        <p:txBody>
          <a:bodyPr wrap="square">
            <a:spAutoFit/>
          </a:bodyPr>
          <a:lstStyle/>
          <a:p>
            <a:pPr algn="r" rtl="1"/>
            <a:r>
              <a:rPr lang="fa-IR" sz="2800" dirty="0" smtClean="0">
                <a:cs typeface="B Yekan" pitchFamily="2" charset="-78"/>
              </a:rPr>
              <a:t>مثال:</a:t>
            </a:r>
          </a:p>
          <a:p>
            <a:pPr algn="r" rtl="1"/>
            <a:r>
              <a:rPr lang="en-US" sz="2000" dirty="0" smtClean="0">
                <a:solidFill>
                  <a:schemeClr val="bg1"/>
                </a:solidFill>
                <a:cs typeface="B Yekan" pitchFamily="2" charset="-78"/>
              </a:rPr>
              <a:t>23andme </a:t>
            </a:r>
            <a:r>
              <a:rPr lang="fa-IR" sz="2000" dirty="0" smtClean="0">
                <a:solidFill>
                  <a:schemeClr val="bg1"/>
                </a:solidFill>
                <a:cs typeface="B Yekan" pitchFamily="2" charset="-78"/>
              </a:rPr>
              <a:t> تست </a:t>
            </a:r>
            <a:r>
              <a:rPr lang="en-US" sz="2000" dirty="0" smtClean="0">
                <a:solidFill>
                  <a:schemeClr val="bg1"/>
                </a:solidFill>
                <a:cs typeface="B Yekan" pitchFamily="2" charset="-78"/>
              </a:rPr>
              <a:t>DNA</a:t>
            </a:r>
            <a:r>
              <a:rPr lang="fa-IR" sz="2000" dirty="0" smtClean="0">
                <a:solidFill>
                  <a:schemeClr val="bg1"/>
                </a:solidFill>
                <a:cs typeface="B Yekan" pitchFamily="2" charset="-78"/>
              </a:rPr>
              <a:t> سفارشی‌شده را به افراد عادی ارائه داد؛ خدمتی که قبل از آن به صورت اختصاصی برای افراد متخصص در بخش سلامت و پژوهشگران در دسترس بود.</a:t>
            </a:r>
            <a:endParaRPr lang="en-US" sz="2000" dirty="0" smtClean="0">
              <a:solidFill>
                <a:schemeClr val="bg1"/>
              </a:solidFill>
              <a:cs typeface="B Yekan" pitchFamily="2" charset="-78"/>
            </a:endParaRPr>
          </a:p>
        </p:txBody>
      </p:sp>
      <p:sp>
        <p:nvSpPr>
          <p:cNvPr id="18" name="Rectangle 17"/>
          <p:cNvSpPr/>
          <p:nvPr/>
        </p:nvSpPr>
        <p:spPr>
          <a:xfrm>
            <a:off x="2895600" y="5769114"/>
            <a:ext cx="6248400" cy="707886"/>
          </a:xfrm>
          <a:prstGeom prst="rect">
            <a:avLst/>
          </a:prstGeom>
          <a:solidFill>
            <a:srgbClr val="558ED5">
              <a:alpha val="69804"/>
            </a:srgbClr>
          </a:solidFill>
          <a:ln>
            <a:noFill/>
          </a:ln>
        </p:spPr>
        <p:txBody>
          <a:bodyPr wrap="square">
            <a:spAutoFit/>
          </a:bodyPr>
          <a:lstStyle/>
          <a:p>
            <a:pPr algn="r" rtl="1"/>
            <a:r>
              <a:rPr lang="fa-IR" sz="2000" dirty="0" smtClean="0">
                <a:solidFill>
                  <a:schemeClr val="bg1"/>
                </a:solidFill>
                <a:cs typeface="B Yekan" pitchFamily="2" charset="-78"/>
              </a:rPr>
              <a:t>این شرکت این تغییرات را توسط پروفایل‌های تحت وب که به صورت انبوه سفارشی‌شده بودند، انجام داد.</a:t>
            </a:r>
            <a:endParaRPr lang="en-US" sz="20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2971800" y="1143000"/>
            <a:ext cx="6172200" cy="4629150"/>
          </a:xfrm>
          <a:prstGeom prst="rect">
            <a:avLst/>
          </a:prstGeom>
          <a:noFill/>
          <a:ln w="9525">
            <a:noFill/>
            <a:miter lim="800000"/>
            <a:headEnd/>
            <a:tailEnd/>
          </a:ln>
          <a:effectLst/>
        </p:spPr>
      </p:pic>
      <p:sp>
        <p:nvSpPr>
          <p:cNvPr id="5" name="TextBox 4"/>
          <p:cNvSpPr txBox="1"/>
          <p:nvPr/>
        </p:nvSpPr>
        <p:spPr>
          <a:xfrm>
            <a:off x="5029200" y="6488668"/>
            <a:ext cx="4114800" cy="369332"/>
          </a:xfrm>
          <a:prstGeom prst="rect">
            <a:avLst/>
          </a:prstGeom>
          <a:noFill/>
        </p:spPr>
        <p:txBody>
          <a:bodyPr wrap="square" rtlCol="0">
            <a:spAutoFit/>
          </a:bodyPr>
          <a:lstStyle/>
          <a:p>
            <a:pPr algn="r" rtl="1"/>
            <a:r>
              <a:rPr lang="fa-IR" dirty="0" smtClean="0">
                <a:cs typeface="B Yekan" pitchFamily="2" charset="-78"/>
              </a:rPr>
              <a:t>براساس پیشنهاد کتاب «خلق مدل کسب و کار»</a:t>
            </a:r>
            <a:endParaRPr lang="en-US" dirty="0">
              <a:cs typeface="B Yekan" pitchFamily="2" charset="-78"/>
            </a:endParaRPr>
          </a:p>
        </p:txBody>
      </p:sp>
      <p:cxnSp>
        <p:nvCxnSpPr>
          <p:cNvPr id="6" name="Straight Connector 5"/>
          <p:cNvCxnSpPr/>
          <p:nvPr/>
        </p:nvCxnSpPr>
        <p:spPr>
          <a:xfrm>
            <a:off x="5181600" y="6477000"/>
            <a:ext cx="39624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47072"/>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4</a:t>
            </a:r>
            <a:endParaRPr lang="en-US" sz="13800" dirty="0" smtClean="0">
              <a:solidFill>
                <a:schemeClr val="bg1"/>
              </a:solidFill>
              <a:cs typeface="B Titr" pitchFamily="2" charset="-78"/>
            </a:endParaRPr>
          </a:p>
        </p:txBody>
      </p:sp>
      <p:sp>
        <p:nvSpPr>
          <p:cNvPr id="15" name="Rectangle 14"/>
          <p:cNvSpPr/>
          <p:nvPr/>
        </p:nvSpPr>
        <p:spPr>
          <a:xfrm>
            <a:off x="133568" y="5152072"/>
            <a:ext cx="2773515" cy="1477328"/>
          </a:xfrm>
          <a:prstGeom prst="rect">
            <a:avLst/>
          </a:prstGeom>
        </p:spPr>
        <p:txBody>
          <a:bodyPr wrap="none">
            <a:spAutoFit/>
          </a:bodyPr>
          <a:lstStyle/>
          <a:p>
            <a:pPr algn="ctr" rtl="1"/>
            <a:r>
              <a:rPr lang="fa-IR" sz="3600" dirty="0" smtClean="0">
                <a:cs typeface="B Homa" pitchFamily="2" charset="-78"/>
              </a:rPr>
              <a:t>بر اساس </a:t>
            </a:r>
          </a:p>
          <a:p>
            <a:pPr algn="ctr" rtl="1"/>
            <a:r>
              <a:rPr lang="fa-IR" sz="5400" dirty="0" smtClean="0">
                <a:cs typeface="B Titr" pitchFamily="2" charset="-78"/>
              </a:rPr>
              <a:t>منابع مالی</a:t>
            </a:r>
            <a:endParaRPr lang="en-US" sz="3200" dirty="0">
              <a:cs typeface="B Titr" pitchFamily="2" charset="-78"/>
            </a:endParaRPr>
          </a:p>
        </p:txBody>
      </p:sp>
      <p:sp>
        <p:nvSpPr>
          <p:cNvPr id="16" name="TextBox 15"/>
          <p:cNvSpPr txBox="1"/>
          <p:nvPr/>
        </p:nvSpPr>
        <p:spPr>
          <a:xfrm>
            <a:off x="76200" y="533400"/>
            <a:ext cx="2743200" cy="2308324"/>
          </a:xfrm>
          <a:prstGeom prst="rect">
            <a:avLst/>
          </a:prstGeom>
          <a:noFill/>
        </p:spPr>
        <p:txBody>
          <a:bodyPr wrap="square" rtlCol="0">
            <a:spAutoFit/>
          </a:bodyPr>
          <a:lstStyle/>
          <a:p>
            <a:pPr algn="r" rtl="1"/>
            <a:r>
              <a:rPr lang="fa-IR" sz="3600" dirty="0" smtClean="0">
                <a:solidFill>
                  <a:srgbClr val="FFFF00"/>
                </a:solidFill>
                <a:cs typeface="12   Yagut_shsmrt" pitchFamily="2" charset="-78"/>
              </a:rPr>
              <a:t>4 کانون نوآوری در خلق ایده کسب و کار</a:t>
            </a:r>
            <a:endParaRPr lang="en-US" sz="3600" dirty="0">
              <a:solidFill>
                <a:srgbClr val="FFFF00"/>
              </a:solidFill>
              <a:cs typeface="12   Yagut_shsmrt" pitchFamily="2" charset="-78"/>
            </a:endParaRPr>
          </a:p>
        </p:txBody>
      </p:sp>
      <p:sp>
        <p:nvSpPr>
          <p:cNvPr id="13" name="Freeform 12"/>
          <p:cNvSpPr/>
          <p:nvPr/>
        </p:nvSpPr>
        <p:spPr>
          <a:xfrm>
            <a:off x="3090041" y="3957145"/>
            <a:ext cx="5864773" cy="756745"/>
          </a:xfrm>
          <a:custGeom>
            <a:avLst/>
            <a:gdLst>
              <a:gd name="connsiteX0" fmla="*/ 283780 w 5864773"/>
              <a:gd name="connsiteY0" fmla="*/ 15765 h 756745"/>
              <a:gd name="connsiteX1" fmla="*/ 0 w 5864773"/>
              <a:gd name="connsiteY1" fmla="*/ 630621 h 756745"/>
              <a:gd name="connsiteX2" fmla="*/ 15766 w 5864773"/>
              <a:gd name="connsiteY2" fmla="*/ 740979 h 756745"/>
              <a:gd name="connsiteX3" fmla="*/ 5864773 w 5864773"/>
              <a:gd name="connsiteY3" fmla="*/ 756745 h 756745"/>
              <a:gd name="connsiteX4" fmla="*/ 5849007 w 5864773"/>
              <a:gd name="connsiteY4" fmla="*/ 583324 h 756745"/>
              <a:gd name="connsiteX5" fmla="*/ 5612525 w 5864773"/>
              <a:gd name="connsiteY5" fmla="*/ 0 h 756745"/>
              <a:gd name="connsiteX6" fmla="*/ 283780 w 5864773"/>
              <a:gd name="connsiteY6" fmla="*/ 15765 h 75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4773" h="756745">
                <a:moveTo>
                  <a:pt x="283780" y="15765"/>
                </a:moveTo>
                <a:lnTo>
                  <a:pt x="0" y="630621"/>
                </a:lnTo>
                <a:lnTo>
                  <a:pt x="15766" y="740979"/>
                </a:lnTo>
                <a:lnTo>
                  <a:pt x="5864773" y="756745"/>
                </a:lnTo>
                <a:lnTo>
                  <a:pt x="5849007" y="583324"/>
                </a:lnTo>
                <a:lnTo>
                  <a:pt x="5612525" y="0"/>
                </a:lnTo>
                <a:lnTo>
                  <a:pt x="283780" y="15765"/>
                </a:lnTo>
                <a:close/>
              </a:path>
            </a:pathLst>
          </a:custGeom>
          <a:solidFill>
            <a:schemeClr val="tx2">
              <a:lumMod val="60000"/>
              <a:lumOff val="40000"/>
              <a:alpha val="3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axkadeh\Axkade17524.jpg"/>
          <p:cNvPicPr>
            <a:picLocks noChangeAspect="1" noChangeArrowheads="1"/>
          </p:cNvPicPr>
          <p:nvPr/>
        </p:nvPicPr>
        <p:blipFill>
          <a:blip r:embed="rId3" cstate="print"/>
          <a:srcRect l="14530" r="3419" b="7692"/>
          <a:stretch>
            <a:fillRect/>
          </a:stretch>
        </p:blipFill>
        <p:spPr bwMode="auto">
          <a:xfrm flipH="1">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47072"/>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4</a:t>
            </a:r>
            <a:endParaRPr lang="en-US" sz="13800" dirty="0" smtClean="0">
              <a:solidFill>
                <a:schemeClr val="bg1"/>
              </a:solidFill>
              <a:cs typeface="B Titr" pitchFamily="2" charset="-78"/>
            </a:endParaRPr>
          </a:p>
        </p:txBody>
      </p:sp>
      <p:sp>
        <p:nvSpPr>
          <p:cNvPr id="15" name="Rectangle 14"/>
          <p:cNvSpPr/>
          <p:nvPr/>
        </p:nvSpPr>
        <p:spPr>
          <a:xfrm>
            <a:off x="133568" y="5152072"/>
            <a:ext cx="2773515" cy="1477328"/>
          </a:xfrm>
          <a:prstGeom prst="rect">
            <a:avLst/>
          </a:prstGeom>
        </p:spPr>
        <p:txBody>
          <a:bodyPr wrap="none">
            <a:spAutoFit/>
          </a:bodyPr>
          <a:lstStyle/>
          <a:p>
            <a:pPr algn="ctr" rtl="1"/>
            <a:r>
              <a:rPr lang="fa-IR" sz="3600" dirty="0" smtClean="0">
                <a:cs typeface="B Homa" pitchFamily="2" charset="-78"/>
              </a:rPr>
              <a:t>بر اساس </a:t>
            </a:r>
          </a:p>
          <a:p>
            <a:pPr algn="ctr" rtl="1"/>
            <a:r>
              <a:rPr lang="fa-IR" sz="5400" dirty="0" smtClean="0">
                <a:cs typeface="B Titr" pitchFamily="2" charset="-78"/>
              </a:rPr>
              <a:t>منابع مالی</a:t>
            </a:r>
            <a:endParaRPr lang="en-US" sz="3200" dirty="0">
              <a:cs typeface="B Titr" pitchFamily="2" charset="-78"/>
            </a:endParaRPr>
          </a:p>
        </p:txBody>
      </p:sp>
      <p:sp>
        <p:nvSpPr>
          <p:cNvPr id="13" name="Rectangle 12"/>
          <p:cNvSpPr/>
          <p:nvPr/>
        </p:nvSpPr>
        <p:spPr>
          <a:xfrm>
            <a:off x="76200" y="587276"/>
            <a:ext cx="2743200" cy="2308324"/>
          </a:xfrm>
          <a:prstGeom prst="rect">
            <a:avLst/>
          </a:prstGeom>
        </p:spPr>
        <p:txBody>
          <a:bodyPr wrap="square">
            <a:spAutoFit/>
          </a:bodyPr>
          <a:lstStyle/>
          <a:p>
            <a:pPr algn="ctr" rtl="1"/>
            <a:r>
              <a:rPr lang="fa-IR" sz="2400" dirty="0" smtClean="0">
                <a:solidFill>
                  <a:schemeClr val="bg1"/>
                </a:solidFill>
                <a:cs typeface="B Yekan" pitchFamily="2" charset="-78"/>
              </a:rPr>
              <a:t>نوآوری‌هایی مبتنی بر جریان‌های جدید درآمدی، سازوکارهای قیمت‌گذاری یا ساختارهای هزینه کاهش یافته</a:t>
            </a:r>
            <a:endParaRPr lang="en-US" sz="2400" dirty="0" smtClean="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axkadeh\Axkade17524.jpg"/>
          <p:cNvPicPr>
            <a:picLocks noChangeAspect="1" noChangeArrowheads="1"/>
          </p:cNvPicPr>
          <p:nvPr/>
        </p:nvPicPr>
        <p:blipFill>
          <a:blip r:embed="rId3" cstate="print">
            <a:lum contrast="-40000"/>
          </a:blip>
          <a:srcRect l="14530" r="3419" b="7692"/>
          <a:stretch>
            <a:fillRect/>
          </a:stretch>
        </p:blipFill>
        <p:spPr bwMode="auto">
          <a:xfrm flipH="1">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47072"/>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4</a:t>
            </a:r>
            <a:endParaRPr lang="en-US" sz="13800" dirty="0" smtClean="0">
              <a:solidFill>
                <a:schemeClr val="bg1"/>
              </a:solidFill>
              <a:cs typeface="B Titr" pitchFamily="2" charset="-78"/>
            </a:endParaRPr>
          </a:p>
        </p:txBody>
      </p:sp>
      <p:sp>
        <p:nvSpPr>
          <p:cNvPr id="15" name="Rectangle 14"/>
          <p:cNvSpPr/>
          <p:nvPr/>
        </p:nvSpPr>
        <p:spPr>
          <a:xfrm>
            <a:off x="133568" y="5152072"/>
            <a:ext cx="2773515" cy="1477328"/>
          </a:xfrm>
          <a:prstGeom prst="rect">
            <a:avLst/>
          </a:prstGeom>
        </p:spPr>
        <p:txBody>
          <a:bodyPr wrap="none">
            <a:spAutoFit/>
          </a:bodyPr>
          <a:lstStyle/>
          <a:p>
            <a:pPr algn="ctr" rtl="1"/>
            <a:r>
              <a:rPr lang="fa-IR" sz="3600" dirty="0" smtClean="0">
                <a:cs typeface="B Homa" pitchFamily="2" charset="-78"/>
              </a:rPr>
              <a:t>بر اساس </a:t>
            </a:r>
          </a:p>
          <a:p>
            <a:pPr algn="ctr" rtl="1"/>
            <a:r>
              <a:rPr lang="fa-IR" sz="5400" dirty="0" smtClean="0">
                <a:cs typeface="B Titr" pitchFamily="2" charset="-78"/>
              </a:rPr>
              <a:t>منابع مالی</a:t>
            </a:r>
            <a:endParaRPr lang="en-US" sz="3200" dirty="0">
              <a:cs typeface="B Titr" pitchFamily="2" charset="-78"/>
            </a:endParaRPr>
          </a:p>
        </p:txBody>
      </p:sp>
      <p:sp>
        <p:nvSpPr>
          <p:cNvPr id="13" name="Rectangle 12"/>
          <p:cNvSpPr/>
          <p:nvPr/>
        </p:nvSpPr>
        <p:spPr>
          <a:xfrm>
            <a:off x="76200" y="587276"/>
            <a:ext cx="2743200" cy="2308324"/>
          </a:xfrm>
          <a:prstGeom prst="rect">
            <a:avLst/>
          </a:prstGeom>
        </p:spPr>
        <p:txBody>
          <a:bodyPr wrap="square">
            <a:spAutoFit/>
          </a:bodyPr>
          <a:lstStyle/>
          <a:p>
            <a:pPr algn="ctr" rtl="1"/>
            <a:r>
              <a:rPr lang="fa-IR" sz="2400" dirty="0" smtClean="0">
                <a:solidFill>
                  <a:schemeClr val="bg1"/>
                </a:solidFill>
                <a:cs typeface="B Yekan" pitchFamily="2" charset="-78"/>
              </a:rPr>
              <a:t>نوآوری‌هایی مبتنی بر جریان‌های جدید درآمدی، سازوکارهای قیمت‌گذاری یا ساختارهای هزینه کاهش یافته است</a:t>
            </a:r>
            <a:endParaRPr lang="en-US" sz="2400" dirty="0" smtClean="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2895600" y="5030450"/>
            <a:ext cx="6248400" cy="1446550"/>
          </a:xfrm>
          <a:prstGeom prst="rect">
            <a:avLst/>
          </a:prstGeom>
          <a:solidFill>
            <a:srgbClr val="558ED5">
              <a:alpha val="80000"/>
            </a:srgbClr>
          </a:solidFill>
        </p:spPr>
        <p:txBody>
          <a:bodyPr wrap="square">
            <a:spAutoFit/>
          </a:bodyPr>
          <a:lstStyle/>
          <a:p>
            <a:pPr lvl="0" algn="r" rtl="1"/>
            <a:r>
              <a:rPr lang="fa-IR" sz="2800" b="1" dirty="0" smtClean="0">
                <a:cs typeface="B Yekan" pitchFamily="2" charset="-78"/>
              </a:rPr>
              <a:t>کاهش هزینه‌ها</a:t>
            </a:r>
            <a:r>
              <a:rPr lang="fa-IR" sz="2800" dirty="0" smtClean="0">
                <a:cs typeface="B Yekan" pitchFamily="2" charset="-78"/>
              </a:rPr>
              <a:t>:</a:t>
            </a:r>
            <a:endParaRPr lang="en-US" sz="2800" dirty="0" smtClean="0">
              <a:cs typeface="B Yekan" pitchFamily="2" charset="-78"/>
            </a:endParaRPr>
          </a:p>
          <a:p>
            <a:pPr lvl="0" algn="r" rtl="1"/>
            <a:r>
              <a:rPr lang="fa-IR" sz="2000" dirty="0" smtClean="0">
                <a:solidFill>
                  <a:schemeClr val="bg1"/>
                </a:solidFill>
                <a:cs typeface="B Yekan" pitchFamily="2" charset="-78"/>
              </a:rPr>
              <a:t>به فرایندها، فعالیت‌ها و منابع کلیدی مورد نیاز خود بیاندیشید. سعی کنید راهکارهایی برای کاهش هزینه‌های جاری خود بیابید. هزینه‌ها را کاهش دهید تا حاشیه سود بیشتری داشته باشید.</a:t>
            </a:r>
            <a:endParaRPr lang="en-US" sz="20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axkadeh\Axkade17983.jpg"/>
          <p:cNvPicPr>
            <a:picLocks noChangeAspect="1" noChangeArrowheads="1"/>
          </p:cNvPicPr>
          <p:nvPr/>
        </p:nvPicPr>
        <p:blipFill>
          <a:blip r:embed="rId3" cstate="print"/>
          <a:srcRect l="11111"/>
          <a:stretch>
            <a:fillRect/>
          </a:stretch>
        </p:blipFill>
        <p:spPr bwMode="auto">
          <a:xfrm flipH="1">
            <a:off x="0" y="0"/>
            <a:ext cx="9144000" cy="6857127"/>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47072"/>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4</a:t>
            </a:r>
            <a:endParaRPr lang="en-US" sz="13800" dirty="0" smtClean="0">
              <a:solidFill>
                <a:schemeClr val="bg1"/>
              </a:solidFill>
              <a:cs typeface="B Titr" pitchFamily="2" charset="-78"/>
            </a:endParaRPr>
          </a:p>
        </p:txBody>
      </p:sp>
      <p:sp>
        <p:nvSpPr>
          <p:cNvPr id="15" name="Rectangle 14"/>
          <p:cNvSpPr/>
          <p:nvPr/>
        </p:nvSpPr>
        <p:spPr>
          <a:xfrm>
            <a:off x="133568" y="5152072"/>
            <a:ext cx="2773515" cy="1477328"/>
          </a:xfrm>
          <a:prstGeom prst="rect">
            <a:avLst/>
          </a:prstGeom>
        </p:spPr>
        <p:txBody>
          <a:bodyPr wrap="none">
            <a:spAutoFit/>
          </a:bodyPr>
          <a:lstStyle/>
          <a:p>
            <a:pPr algn="ctr" rtl="1"/>
            <a:r>
              <a:rPr lang="fa-IR" sz="3600" dirty="0" smtClean="0">
                <a:cs typeface="B Homa" pitchFamily="2" charset="-78"/>
              </a:rPr>
              <a:t>بر اساس </a:t>
            </a:r>
          </a:p>
          <a:p>
            <a:pPr algn="ctr" rtl="1"/>
            <a:r>
              <a:rPr lang="fa-IR" sz="5400" dirty="0" smtClean="0">
                <a:cs typeface="B Titr" pitchFamily="2" charset="-78"/>
              </a:rPr>
              <a:t>منابع مالی</a:t>
            </a:r>
            <a:endParaRPr lang="en-US" sz="3200" dirty="0">
              <a:cs typeface="B Titr" pitchFamily="2" charset="-78"/>
            </a:endParaRPr>
          </a:p>
        </p:txBody>
      </p:sp>
      <p:sp>
        <p:nvSpPr>
          <p:cNvPr id="13" name="Rectangle 12"/>
          <p:cNvSpPr/>
          <p:nvPr/>
        </p:nvSpPr>
        <p:spPr>
          <a:xfrm>
            <a:off x="76200" y="587276"/>
            <a:ext cx="2743200" cy="2308324"/>
          </a:xfrm>
          <a:prstGeom prst="rect">
            <a:avLst/>
          </a:prstGeom>
        </p:spPr>
        <p:txBody>
          <a:bodyPr wrap="square">
            <a:spAutoFit/>
          </a:bodyPr>
          <a:lstStyle/>
          <a:p>
            <a:pPr algn="ctr" rtl="1"/>
            <a:r>
              <a:rPr lang="fa-IR" sz="2400" dirty="0" smtClean="0">
                <a:solidFill>
                  <a:schemeClr val="bg1"/>
                </a:solidFill>
                <a:cs typeface="B Yekan" pitchFamily="2" charset="-78"/>
              </a:rPr>
              <a:t>نوآوری‌هایی مبتنی بر جریان‌های جدید درآمدی، سازوکارهای قیمت‌گذاری یا ساختارهای هزینه کاهش یافته است</a:t>
            </a:r>
            <a:endParaRPr lang="en-US" sz="2400" dirty="0" smtClean="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95600" y="4875074"/>
            <a:ext cx="6248400" cy="1754326"/>
          </a:xfrm>
          <a:prstGeom prst="rect">
            <a:avLst/>
          </a:prstGeom>
          <a:solidFill>
            <a:srgbClr val="558ED5">
              <a:alpha val="69804"/>
            </a:srgbClr>
          </a:solidFill>
        </p:spPr>
        <p:txBody>
          <a:bodyPr wrap="square">
            <a:spAutoFit/>
          </a:bodyPr>
          <a:lstStyle/>
          <a:p>
            <a:pPr lvl="0" algn="r" rtl="1"/>
            <a:r>
              <a:rPr lang="fa-IR" sz="2800" b="1" dirty="0" smtClean="0">
                <a:cs typeface="B Yekan" pitchFamily="2" charset="-78"/>
              </a:rPr>
              <a:t>افزایش درآمدها:</a:t>
            </a:r>
          </a:p>
          <a:p>
            <a:pPr algn="r" rtl="1"/>
            <a:r>
              <a:rPr lang="fa-IR" sz="2000" dirty="0" smtClean="0">
                <a:solidFill>
                  <a:schemeClr val="bg1"/>
                </a:solidFill>
                <a:cs typeface="B Yekan" pitchFamily="2" charset="-78"/>
              </a:rPr>
              <a:t>مدل جریان درآمدی خود را متحول کنید تا تمایز رقابتی ایجاد شود. جریان درآمدی را انتخاب کنید که به نفع مشتریان شما هم باشد. در این صورت آنها برای کاهش هزینه‌های خود شما را انتخاب خواهند کرد.</a:t>
            </a:r>
            <a:endParaRPr lang="en-US" sz="20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124" name="Picture 4" descr="C:\Users\naseri\Desktop\The_Girl_With_The_Pearl_Earring_1665.jpg"/>
          <p:cNvPicPr>
            <a:picLocks noChangeAspect="1" noChangeArrowheads="1"/>
          </p:cNvPicPr>
          <p:nvPr/>
        </p:nvPicPr>
        <p:blipFill>
          <a:blip r:embed="rId3" cstate="print"/>
          <a:srcRect l="20635"/>
          <a:stretch>
            <a:fillRect/>
          </a:stretch>
        </p:blipFill>
        <p:spPr bwMode="auto">
          <a:xfrm>
            <a:off x="4953000" y="1"/>
            <a:ext cx="3810000" cy="6858000"/>
          </a:xfrm>
          <a:prstGeom prst="rect">
            <a:avLst/>
          </a:prstGeom>
          <a:noFill/>
        </p:spPr>
      </p:pic>
      <p:sp>
        <p:nvSpPr>
          <p:cNvPr id="8" name="Rectangle 7"/>
          <p:cNvSpPr/>
          <p:nvPr/>
        </p:nvSpPr>
        <p:spPr>
          <a:xfrm>
            <a:off x="207046" y="457200"/>
            <a:ext cx="4822154" cy="707886"/>
          </a:xfrm>
          <a:prstGeom prst="rect">
            <a:avLst/>
          </a:prstGeom>
        </p:spPr>
        <p:txBody>
          <a:bodyPr wrap="none">
            <a:spAutoFit/>
          </a:bodyPr>
          <a:lstStyle/>
          <a:p>
            <a:r>
              <a:rPr lang="fa-IR" sz="4000" dirty="0" smtClean="0">
                <a:solidFill>
                  <a:srgbClr val="FFFF00"/>
                </a:solidFill>
                <a:cs typeface="B Homa" pitchFamily="2" charset="-78"/>
              </a:rPr>
              <a:t>خلق ایده جدید کسب و کار</a:t>
            </a:r>
            <a:endParaRPr lang="en-US" sz="4000" dirty="0">
              <a:solidFill>
                <a:srgbClr val="FFFF00"/>
              </a:solidFill>
              <a:cs typeface="B Homa" pitchFamily="2" charset="-78"/>
            </a:endParaRPr>
          </a:p>
        </p:txBody>
      </p:sp>
      <p:sp>
        <p:nvSpPr>
          <p:cNvPr id="9" name="Rectangle 8"/>
          <p:cNvSpPr/>
          <p:nvPr/>
        </p:nvSpPr>
        <p:spPr>
          <a:xfrm>
            <a:off x="76200" y="868740"/>
            <a:ext cx="5105400" cy="1569660"/>
          </a:xfrm>
          <a:prstGeom prst="rect">
            <a:avLst/>
          </a:prstGeom>
        </p:spPr>
        <p:txBody>
          <a:bodyPr wrap="square">
            <a:spAutoFit/>
          </a:bodyPr>
          <a:lstStyle/>
          <a:p>
            <a:pPr algn="ctr" rtl="1"/>
            <a:r>
              <a:rPr lang="fa-IR" sz="9600" b="1" dirty="0" smtClean="0">
                <a:ln w="18000">
                  <a:solidFill>
                    <a:schemeClr val="bg1"/>
                  </a:solidFill>
                  <a:prstDash val="solid"/>
                  <a:miter lim="800000"/>
                </a:ln>
                <a:noFill/>
                <a:effectLst>
                  <a:outerShdw blurRad="25500" dist="23000" dir="7020000" algn="tl">
                    <a:srgbClr val="000000">
                      <a:alpha val="50000"/>
                    </a:srgbClr>
                  </a:outerShdw>
                </a:effectLst>
                <a:cs typeface="B Yekan" pitchFamily="2" charset="-78"/>
              </a:rPr>
              <a:t>یـــعـــنـــی</a:t>
            </a:r>
            <a:endParaRPr lang="en-US" sz="9600" b="1" dirty="0">
              <a:ln w="18000">
                <a:solidFill>
                  <a:schemeClr val="bg1"/>
                </a:solidFill>
                <a:prstDash val="solid"/>
                <a:miter lim="800000"/>
              </a:ln>
              <a:noFill/>
              <a:effectLst>
                <a:outerShdw blurRad="25500" dist="23000" dir="7020000" algn="tl">
                  <a:srgbClr val="000000">
                    <a:alpha val="50000"/>
                  </a:srgbClr>
                </a:outerShdw>
              </a:effectLst>
              <a:cs typeface="B Yekan" pitchFamily="2" charset="-78"/>
            </a:endParaRPr>
          </a:p>
        </p:txBody>
      </p:sp>
      <p:sp>
        <p:nvSpPr>
          <p:cNvPr id="10" name="Rectangle 9"/>
          <p:cNvSpPr/>
          <p:nvPr/>
        </p:nvSpPr>
        <p:spPr>
          <a:xfrm>
            <a:off x="304800" y="2431197"/>
            <a:ext cx="4724400" cy="4154984"/>
          </a:xfrm>
          <a:prstGeom prst="rect">
            <a:avLst/>
          </a:prstGeom>
        </p:spPr>
        <p:txBody>
          <a:bodyPr wrap="square">
            <a:spAutoFit/>
          </a:bodyPr>
          <a:lstStyle/>
          <a:p>
            <a:pPr algn="ctr" rtl="1"/>
            <a:r>
              <a:rPr lang="fa-IR" sz="7200" dirty="0" smtClean="0">
                <a:solidFill>
                  <a:srgbClr val="FFC000"/>
                </a:solidFill>
                <a:cs typeface="Dast Nevis" pitchFamily="66" charset="-78"/>
              </a:rPr>
              <a:t>نـــــــوآوری</a:t>
            </a:r>
            <a:r>
              <a:rPr lang="fa-IR" sz="7200" dirty="0" smtClean="0">
                <a:solidFill>
                  <a:srgbClr val="FFC000"/>
                </a:solidFill>
                <a:cs typeface="B Yekan" pitchFamily="2" charset="-78"/>
              </a:rPr>
              <a:t> </a:t>
            </a:r>
            <a:endParaRPr lang="en-US" sz="7200" dirty="0" smtClean="0">
              <a:solidFill>
                <a:srgbClr val="FFC000"/>
              </a:solidFill>
              <a:cs typeface="B Yekan" pitchFamily="2" charset="-78"/>
            </a:endParaRPr>
          </a:p>
          <a:p>
            <a:pPr algn="ctr" rtl="1"/>
            <a:r>
              <a:rPr lang="fa-IR" sz="6000" b="1" dirty="0" smtClean="0">
                <a:solidFill>
                  <a:schemeClr val="bg1"/>
                </a:solidFill>
                <a:cs typeface="B Yekan" pitchFamily="2" charset="-78"/>
              </a:rPr>
              <a:t>در بازطراحی یک </a:t>
            </a:r>
          </a:p>
          <a:p>
            <a:pPr algn="ctr" rtl="1"/>
            <a:r>
              <a:rPr lang="fa-IR" sz="6000" b="1" dirty="0" smtClean="0">
                <a:solidFill>
                  <a:srgbClr val="FFC000"/>
                </a:solidFill>
                <a:cs typeface="B Yekan" pitchFamily="2" charset="-78"/>
              </a:rPr>
              <a:t>مدل کسب و کارِ </a:t>
            </a:r>
            <a:r>
              <a:rPr lang="fa-IR" sz="7200" b="1" dirty="0" smtClean="0">
                <a:solidFill>
                  <a:srgbClr val="FFC000"/>
                </a:solidFill>
                <a:cs typeface="B Yekan" pitchFamily="2" charset="-78"/>
              </a:rPr>
              <a:t>...</a:t>
            </a:r>
            <a:endParaRPr lang="en-US" sz="4400" dirty="0">
              <a:solidFill>
                <a:srgbClr val="FFC000"/>
              </a:solidFill>
              <a:cs typeface="B Yekan" pitchFamily="2" charset="-78"/>
            </a:endParaRPr>
          </a:p>
        </p:txBody>
      </p:sp>
      <p:cxnSp>
        <p:nvCxnSpPr>
          <p:cNvPr id="6" name="Straight Connector 5"/>
          <p:cNvCxnSpPr/>
          <p:nvPr/>
        </p:nvCxnSpPr>
        <p:spPr>
          <a:xfrm>
            <a:off x="381000" y="1295400"/>
            <a:ext cx="44958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naseri\Desktop\Xerox_914.jpg"/>
          <p:cNvPicPr>
            <a:picLocks noChangeAspect="1" noChangeArrowheads="1"/>
          </p:cNvPicPr>
          <p:nvPr/>
        </p:nvPicPr>
        <p:blipFill>
          <a:blip r:embed="rId3" cstate="print">
            <a:lum contrast="-30000"/>
          </a:blip>
          <a:srcRect/>
          <a:stretch>
            <a:fillRect/>
          </a:stretch>
        </p:blipFill>
        <p:spPr bwMode="auto">
          <a:xfrm>
            <a:off x="-16242" y="0"/>
            <a:ext cx="9160242"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47072"/>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4</a:t>
            </a:r>
            <a:endParaRPr lang="en-US" sz="13800" dirty="0" smtClean="0">
              <a:solidFill>
                <a:schemeClr val="bg1"/>
              </a:solidFill>
              <a:cs typeface="B Titr" pitchFamily="2" charset="-78"/>
            </a:endParaRPr>
          </a:p>
        </p:txBody>
      </p:sp>
      <p:sp>
        <p:nvSpPr>
          <p:cNvPr id="15" name="Rectangle 14"/>
          <p:cNvSpPr/>
          <p:nvPr/>
        </p:nvSpPr>
        <p:spPr>
          <a:xfrm>
            <a:off x="133568" y="5152072"/>
            <a:ext cx="2773515" cy="1477328"/>
          </a:xfrm>
          <a:prstGeom prst="rect">
            <a:avLst/>
          </a:prstGeom>
        </p:spPr>
        <p:txBody>
          <a:bodyPr wrap="none">
            <a:spAutoFit/>
          </a:bodyPr>
          <a:lstStyle/>
          <a:p>
            <a:pPr algn="ctr" rtl="1"/>
            <a:r>
              <a:rPr lang="fa-IR" sz="3600" dirty="0" smtClean="0">
                <a:cs typeface="B Homa" pitchFamily="2" charset="-78"/>
              </a:rPr>
              <a:t>بر اساس </a:t>
            </a:r>
          </a:p>
          <a:p>
            <a:pPr algn="ctr" rtl="1"/>
            <a:r>
              <a:rPr lang="fa-IR" sz="5400" dirty="0" smtClean="0">
                <a:cs typeface="B Titr" pitchFamily="2" charset="-78"/>
              </a:rPr>
              <a:t>منابع مالی</a:t>
            </a:r>
            <a:endParaRPr lang="en-US" sz="3200" dirty="0">
              <a:cs typeface="B Titr" pitchFamily="2" charset="-78"/>
            </a:endParaRPr>
          </a:p>
        </p:txBody>
      </p:sp>
      <p:sp>
        <p:nvSpPr>
          <p:cNvPr id="13" name="Rectangle 12"/>
          <p:cNvSpPr/>
          <p:nvPr/>
        </p:nvSpPr>
        <p:spPr>
          <a:xfrm>
            <a:off x="76200" y="587276"/>
            <a:ext cx="2743200" cy="2308324"/>
          </a:xfrm>
          <a:prstGeom prst="rect">
            <a:avLst/>
          </a:prstGeom>
        </p:spPr>
        <p:txBody>
          <a:bodyPr wrap="square">
            <a:spAutoFit/>
          </a:bodyPr>
          <a:lstStyle/>
          <a:p>
            <a:pPr algn="ctr" rtl="1"/>
            <a:r>
              <a:rPr lang="fa-IR" sz="2400" dirty="0" smtClean="0">
                <a:solidFill>
                  <a:schemeClr val="bg1"/>
                </a:solidFill>
                <a:cs typeface="B Yekan" pitchFamily="2" charset="-78"/>
              </a:rPr>
              <a:t>نوآوری‌هایی مبتنی بر جریان‌های جدید درآمدی، سازوکارهای قیمت‌گذاری یا ساختارهای هزینه کاهش یافته است</a:t>
            </a:r>
            <a:endParaRPr lang="en-US" sz="2400" dirty="0" smtClean="0">
              <a:solidFill>
                <a:schemeClr val="bg1"/>
              </a:solidFill>
              <a:cs typeface="B Yekan" pitchFamily="2" charset="-78"/>
            </a:endParaRPr>
          </a:p>
        </p:txBody>
      </p:sp>
      <p:cxnSp>
        <p:nvCxnSpPr>
          <p:cNvPr id="14" name="Straight Connector 13"/>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95600" y="5334000"/>
            <a:ext cx="6248400" cy="1323439"/>
          </a:xfrm>
          <a:prstGeom prst="rect">
            <a:avLst/>
          </a:prstGeom>
          <a:solidFill>
            <a:srgbClr val="558ED5">
              <a:alpha val="69804"/>
            </a:srgbClr>
          </a:solidFill>
        </p:spPr>
        <p:txBody>
          <a:bodyPr wrap="square">
            <a:spAutoFit/>
          </a:bodyPr>
          <a:lstStyle/>
          <a:p>
            <a:pPr lvl="0" algn="just" rtl="1"/>
            <a:r>
              <a:rPr lang="fa-IR" sz="2000" dirty="0" smtClean="0">
                <a:solidFill>
                  <a:schemeClr val="bg1"/>
                </a:solidFill>
                <a:cs typeface="B Yekan" pitchFamily="2" charset="-78"/>
              </a:rPr>
              <a:t>زیراکس یک مدل کسب و کار جدید توسعه داد که در آن ماشین‌های کپی به قیمت 95 دلار در ماه اجاره داده می‌شدند. این گونه بود که مشتریان ماشین‌های جدید را در اختیار گرفتند و شروع به کپی کردن هزاران صفحه کاغذ در ماه نمودند.</a:t>
            </a:r>
            <a:endParaRPr lang="en-US" sz="2000" dirty="0" smtClean="0">
              <a:solidFill>
                <a:schemeClr val="bg1"/>
              </a:solidFill>
              <a:cs typeface="B Yekan" pitchFamily="2" charset="-78"/>
            </a:endParaRPr>
          </a:p>
        </p:txBody>
      </p:sp>
      <p:sp>
        <p:nvSpPr>
          <p:cNvPr id="18" name="Rectangle 17"/>
          <p:cNvSpPr/>
          <p:nvPr/>
        </p:nvSpPr>
        <p:spPr>
          <a:xfrm>
            <a:off x="2895600" y="3503474"/>
            <a:ext cx="6248400" cy="1754326"/>
          </a:xfrm>
          <a:prstGeom prst="rect">
            <a:avLst/>
          </a:prstGeom>
          <a:solidFill>
            <a:srgbClr val="558ED5">
              <a:alpha val="69804"/>
            </a:srgbClr>
          </a:solidFill>
        </p:spPr>
        <p:txBody>
          <a:bodyPr wrap="square">
            <a:spAutoFit/>
          </a:bodyPr>
          <a:lstStyle/>
          <a:p>
            <a:pPr lvl="0" algn="r" rtl="1"/>
            <a:r>
              <a:rPr lang="fa-IR" sz="2800" b="1" dirty="0" smtClean="0">
                <a:cs typeface="B Yekan" pitchFamily="2" charset="-78"/>
              </a:rPr>
              <a:t>مثال: </a:t>
            </a:r>
          </a:p>
          <a:p>
            <a:pPr algn="just" rtl="1"/>
            <a:r>
              <a:rPr lang="fa-IR" sz="2000" dirty="0" smtClean="0">
                <a:solidFill>
                  <a:schemeClr val="bg1"/>
                </a:solidFill>
                <a:cs typeface="B Yekan" pitchFamily="2" charset="-78"/>
              </a:rPr>
              <a:t>مثال: وقتی شرکت زیراکس، مدل زیراکس 914 (یکی از اولین دستگاه‌های کپی‌کننده کاغذهای معمولی) را در سال 1958 اختراع کرد، قیمتی بسیار بالاتر از سطح قیمت‌های بازار برای آن در نظر گرفت. </a:t>
            </a:r>
            <a:endParaRPr lang="en-US" sz="20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srcRect/>
          <a:stretch>
            <a:fillRect/>
          </a:stretch>
        </p:blipFill>
        <p:spPr bwMode="auto">
          <a:xfrm>
            <a:off x="2971800" y="1143000"/>
            <a:ext cx="6172200" cy="4629150"/>
          </a:xfrm>
          <a:prstGeom prst="rect">
            <a:avLst/>
          </a:prstGeom>
          <a:noFill/>
          <a:ln w="9525">
            <a:noFill/>
            <a:miter lim="800000"/>
            <a:headEnd/>
            <a:tailEnd/>
          </a:ln>
          <a:effectLst/>
        </p:spPr>
      </p:pic>
      <p:sp>
        <p:nvSpPr>
          <p:cNvPr id="5" name="TextBox 4"/>
          <p:cNvSpPr txBox="1"/>
          <p:nvPr/>
        </p:nvSpPr>
        <p:spPr>
          <a:xfrm>
            <a:off x="5029200" y="6488668"/>
            <a:ext cx="4114800" cy="369332"/>
          </a:xfrm>
          <a:prstGeom prst="rect">
            <a:avLst/>
          </a:prstGeom>
          <a:noFill/>
        </p:spPr>
        <p:txBody>
          <a:bodyPr wrap="square" rtlCol="0">
            <a:spAutoFit/>
          </a:bodyPr>
          <a:lstStyle/>
          <a:p>
            <a:pPr algn="r" rtl="1"/>
            <a:r>
              <a:rPr lang="fa-IR" dirty="0" smtClean="0">
                <a:cs typeface="B Yekan" pitchFamily="2" charset="-78"/>
              </a:rPr>
              <a:t>براساس پیشنهاد کتاب «خلق مدل کسب و کار»</a:t>
            </a:r>
            <a:endParaRPr lang="en-US" dirty="0">
              <a:cs typeface="B Yekan" pitchFamily="2" charset="-78"/>
            </a:endParaRPr>
          </a:p>
        </p:txBody>
      </p:sp>
      <p:cxnSp>
        <p:nvCxnSpPr>
          <p:cNvPr id="6" name="Straight Connector 5"/>
          <p:cNvCxnSpPr/>
          <p:nvPr/>
        </p:nvCxnSpPr>
        <p:spPr>
          <a:xfrm>
            <a:off x="5181600" y="6477000"/>
            <a:ext cx="39624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47072"/>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a:t>
            </a:r>
            <a:endParaRPr lang="en-US" sz="13800" dirty="0" smtClean="0">
              <a:solidFill>
                <a:schemeClr val="bg1"/>
              </a:solidFill>
              <a:cs typeface="B Titr" pitchFamily="2" charset="-78"/>
            </a:endParaRPr>
          </a:p>
        </p:txBody>
      </p:sp>
      <p:sp>
        <p:nvSpPr>
          <p:cNvPr id="15" name="Rectangle 14"/>
          <p:cNvSpPr/>
          <p:nvPr/>
        </p:nvSpPr>
        <p:spPr>
          <a:xfrm>
            <a:off x="206504" y="5152072"/>
            <a:ext cx="2627643" cy="1477328"/>
          </a:xfrm>
          <a:prstGeom prst="rect">
            <a:avLst/>
          </a:prstGeom>
        </p:spPr>
        <p:txBody>
          <a:bodyPr wrap="none">
            <a:spAutoFit/>
          </a:bodyPr>
          <a:lstStyle/>
          <a:p>
            <a:pPr algn="ctr" rtl="1"/>
            <a:r>
              <a:rPr lang="fa-IR" sz="3600" dirty="0" smtClean="0">
                <a:cs typeface="B Homa" pitchFamily="2" charset="-78"/>
              </a:rPr>
              <a:t>بر اساس </a:t>
            </a:r>
          </a:p>
          <a:p>
            <a:pPr algn="ctr" rtl="1"/>
            <a:r>
              <a:rPr lang="fa-IR" sz="5400" dirty="0" smtClean="0">
                <a:cs typeface="B Titr" pitchFamily="2" charset="-78"/>
              </a:rPr>
              <a:t>چندکانون</a:t>
            </a:r>
            <a:endParaRPr lang="en-US" sz="3200" dirty="0">
              <a:cs typeface="B Titr" pitchFamily="2" charset="-78"/>
            </a:endParaRPr>
          </a:p>
        </p:txBody>
      </p:sp>
      <p:sp>
        <p:nvSpPr>
          <p:cNvPr id="11" name="Freeform 10"/>
          <p:cNvSpPr/>
          <p:nvPr/>
        </p:nvSpPr>
        <p:spPr>
          <a:xfrm>
            <a:off x="3090041" y="3957145"/>
            <a:ext cx="5864773" cy="756745"/>
          </a:xfrm>
          <a:custGeom>
            <a:avLst/>
            <a:gdLst>
              <a:gd name="connsiteX0" fmla="*/ 283780 w 5864773"/>
              <a:gd name="connsiteY0" fmla="*/ 15765 h 756745"/>
              <a:gd name="connsiteX1" fmla="*/ 0 w 5864773"/>
              <a:gd name="connsiteY1" fmla="*/ 630621 h 756745"/>
              <a:gd name="connsiteX2" fmla="*/ 15766 w 5864773"/>
              <a:gd name="connsiteY2" fmla="*/ 740979 h 756745"/>
              <a:gd name="connsiteX3" fmla="*/ 5864773 w 5864773"/>
              <a:gd name="connsiteY3" fmla="*/ 756745 h 756745"/>
              <a:gd name="connsiteX4" fmla="*/ 5849007 w 5864773"/>
              <a:gd name="connsiteY4" fmla="*/ 583324 h 756745"/>
              <a:gd name="connsiteX5" fmla="*/ 5612525 w 5864773"/>
              <a:gd name="connsiteY5" fmla="*/ 0 h 756745"/>
              <a:gd name="connsiteX6" fmla="*/ 283780 w 5864773"/>
              <a:gd name="connsiteY6" fmla="*/ 15765 h 756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864773" h="756745">
                <a:moveTo>
                  <a:pt x="283780" y="15765"/>
                </a:moveTo>
                <a:lnTo>
                  <a:pt x="0" y="630621"/>
                </a:lnTo>
                <a:lnTo>
                  <a:pt x="15766" y="740979"/>
                </a:lnTo>
                <a:lnTo>
                  <a:pt x="5864773" y="756745"/>
                </a:lnTo>
                <a:lnTo>
                  <a:pt x="5849007" y="583324"/>
                </a:lnTo>
                <a:lnTo>
                  <a:pt x="5612525" y="0"/>
                </a:lnTo>
                <a:lnTo>
                  <a:pt x="283780" y="15765"/>
                </a:lnTo>
                <a:close/>
              </a:path>
            </a:pathLst>
          </a:cu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6369269" y="2254469"/>
            <a:ext cx="2301765" cy="1686910"/>
          </a:xfrm>
          <a:custGeom>
            <a:avLst/>
            <a:gdLst>
              <a:gd name="connsiteX0" fmla="*/ 0 w 2301765"/>
              <a:gd name="connsiteY0" fmla="*/ 0 h 1686910"/>
              <a:gd name="connsiteX1" fmla="*/ 94593 w 2301765"/>
              <a:gd name="connsiteY1" fmla="*/ 1686910 h 1686910"/>
              <a:gd name="connsiteX2" fmla="*/ 2301765 w 2301765"/>
              <a:gd name="connsiteY2" fmla="*/ 1686910 h 1686910"/>
              <a:gd name="connsiteX3" fmla="*/ 1608083 w 2301765"/>
              <a:gd name="connsiteY3" fmla="*/ 15765 h 1686910"/>
              <a:gd name="connsiteX4" fmla="*/ 0 w 2301765"/>
              <a:gd name="connsiteY4" fmla="*/ 0 h 1686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1765" h="1686910">
                <a:moveTo>
                  <a:pt x="0" y="0"/>
                </a:moveTo>
                <a:lnTo>
                  <a:pt x="94593" y="1686910"/>
                </a:lnTo>
                <a:lnTo>
                  <a:pt x="2301765" y="1686910"/>
                </a:lnTo>
                <a:lnTo>
                  <a:pt x="1608083" y="15765"/>
                </a:lnTo>
                <a:lnTo>
                  <a:pt x="0" y="0"/>
                </a:lnTo>
                <a:close/>
              </a:path>
            </a:pathLst>
          </a:cu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p:cNvSpPr/>
          <p:nvPr/>
        </p:nvSpPr>
        <p:spPr>
          <a:xfrm>
            <a:off x="5454869" y="2254469"/>
            <a:ext cx="1040524" cy="1734207"/>
          </a:xfrm>
          <a:custGeom>
            <a:avLst/>
            <a:gdLst>
              <a:gd name="connsiteX0" fmla="*/ 204952 w 1040524"/>
              <a:gd name="connsiteY0" fmla="*/ 0 h 1734207"/>
              <a:gd name="connsiteX1" fmla="*/ 0 w 1040524"/>
              <a:gd name="connsiteY1" fmla="*/ 1734207 h 1734207"/>
              <a:gd name="connsiteX2" fmla="*/ 1040524 w 1040524"/>
              <a:gd name="connsiteY2" fmla="*/ 1671145 h 1734207"/>
              <a:gd name="connsiteX3" fmla="*/ 914400 w 1040524"/>
              <a:gd name="connsiteY3" fmla="*/ 0 h 1734207"/>
              <a:gd name="connsiteX4" fmla="*/ 204952 w 1040524"/>
              <a:gd name="connsiteY4" fmla="*/ 0 h 1734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524" h="1734207">
                <a:moveTo>
                  <a:pt x="204952" y="0"/>
                </a:moveTo>
                <a:lnTo>
                  <a:pt x="0" y="1734207"/>
                </a:lnTo>
                <a:lnTo>
                  <a:pt x="1040524" y="1671145"/>
                </a:lnTo>
                <a:lnTo>
                  <a:pt x="914400" y="0"/>
                </a:lnTo>
                <a:lnTo>
                  <a:pt x="204952" y="0"/>
                </a:lnTo>
                <a:close/>
              </a:path>
            </a:pathLst>
          </a:cu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p:nvSpPr>
        <p:spPr>
          <a:xfrm>
            <a:off x="3368566" y="2254469"/>
            <a:ext cx="2270234" cy="1702676"/>
          </a:xfrm>
          <a:custGeom>
            <a:avLst/>
            <a:gdLst>
              <a:gd name="connsiteX0" fmla="*/ 2270234 w 2270234"/>
              <a:gd name="connsiteY0" fmla="*/ 31531 h 1702676"/>
              <a:gd name="connsiteX1" fmla="*/ 2065282 w 2270234"/>
              <a:gd name="connsiteY1" fmla="*/ 1702676 h 1702676"/>
              <a:gd name="connsiteX2" fmla="*/ 0 w 2270234"/>
              <a:gd name="connsiteY2" fmla="*/ 1702676 h 1702676"/>
              <a:gd name="connsiteX3" fmla="*/ 756744 w 2270234"/>
              <a:gd name="connsiteY3" fmla="*/ 0 h 1702676"/>
              <a:gd name="connsiteX4" fmla="*/ 2270234 w 2270234"/>
              <a:gd name="connsiteY4" fmla="*/ 31531 h 1702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0234" h="1702676">
                <a:moveTo>
                  <a:pt x="2270234" y="31531"/>
                </a:moveTo>
                <a:lnTo>
                  <a:pt x="2065282" y="1702676"/>
                </a:lnTo>
                <a:lnTo>
                  <a:pt x="0" y="1702676"/>
                </a:lnTo>
                <a:lnTo>
                  <a:pt x="756744" y="0"/>
                </a:lnTo>
                <a:lnTo>
                  <a:pt x="2270234" y="31531"/>
                </a:lnTo>
                <a:close/>
              </a:path>
            </a:pathLst>
          </a:custGeom>
          <a:solidFill>
            <a:srgbClr val="FFFF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76200" y="587276"/>
            <a:ext cx="2743200" cy="2308324"/>
          </a:xfrm>
          <a:prstGeom prst="rect">
            <a:avLst/>
          </a:prstGeom>
        </p:spPr>
        <p:txBody>
          <a:bodyPr wrap="square">
            <a:spAutoFit/>
          </a:bodyPr>
          <a:lstStyle/>
          <a:p>
            <a:pPr algn="ctr" rtl="1"/>
            <a:r>
              <a:rPr lang="fa-IR" sz="2400" dirty="0" smtClean="0">
                <a:solidFill>
                  <a:schemeClr val="bg1"/>
                </a:solidFill>
                <a:cs typeface="B Yekan" pitchFamily="2" charset="-78"/>
              </a:rPr>
              <a:t>نوآوری‌هایی هستند که توسط چندین کانون ایجاد می‌شوند و تاثیر زیادی بر چندین جزء سازنده مدل کسب و کار دارند.</a:t>
            </a:r>
            <a:endParaRPr lang="en-US" sz="2400" dirty="0" smtClean="0">
              <a:solidFill>
                <a:schemeClr val="bg1"/>
              </a:solidFill>
              <a:cs typeface="B Yekan" pitchFamily="2" charset="-78"/>
            </a:endParaRPr>
          </a:p>
        </p:txBody>
      </p:sp>
      <p:cxnSp>
        <p:nvCxnSpPr>
          <p:cNvPr id="19" name="Straight Connector 18"/>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C:\Users\naseri\Desktop\hilti_w6_1680x1050.jpg"/>
          <p:cNvPicPr>
            <a:picLocks noChangeAspect="1" noChangeArrowheads="1"/>
          </p:cNvPicPr>
          <p:nvPr/>
        </p:nvPicPr>
        <p:blipFill>
          <a:blip r:embed="rId3" cstate="print"/>
          <a:srcRect r="16667"/>
          <a:stretch>
            <a:fillRect/>
          </a:stretch>
        </p:blipFill>
        <p:spPr bwMode="auto">
          <a:xfrm>
            <a:off x="0" y="0"/>
            <a:ext cx="9144000" cy="6858000"/>
          </a:xfrm>
          <a:prstGeom prst="rect">
            <a:avLst/>
          </a:prstGeom>
          <a:noFill/>
        </p:spPr>
      </p:pic>
      <p:sp>
        <p:nvSpPr>
          <p:cNvPr id="9" name="Rectangle 8"/>
          <p:cNvSpPr/>
          <p:nvPr/>
        </p:nvSpPr>
        <p:spPr>
          <a:xfrm>
            <a:off x="0" y="0"/>
            <a:ext cx="2895600" cy="6858000"/>
          </a:xfrm>
          <a:prstGeom prst="rect">
            <a:avLst/>
          </a:prstGeom>
          <a:solidFill>
            <a:srgbClr val="C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10" name="Straight Connector 9"/>
          <p:cNvCxnSpPr/>
          <p:nvPr/>
        </p:nvCxnSpPr>
        <p:spPr>
          <a:xfrm rot="5400000">
            <a:off x="-533400" y="3429000"/>
            <a:ext cx="68580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28601" y="3247072"/>
            <a:ext cx="2514599" cy="2215991"/>
          </a:xfrm>
          <a:prstGeom prst="rect">
            <a:avLst/>
          </a:prstGeom>
        </p:spPr>
        <p:txBody>
          <a:bodyPr wrap="square">
            <a:spAutoFit/>
          </a:bodyPr>
          <a:lstStyle/>
          <a:p>
            <a:pPr algn="ctr">
              <a:spcBef>
                <a:spcPct val="0"/>
              </a:spcBef>
            </a:pPr>
            <a:r>
              <a:rPr lang="fa-IR" sz="13800" dirty="0" smtClean="0">
                <a:solidFill>
                  <a:schemeClr val="bg1"/>
                </a:solidFill>
                <a:cs typeface="B Titr" pitchFamily="2" charset="-78"/>
              </a:rPr>
              <a:t>∞</a:t>
            </a:r>
            <a:endParaRPr lang="en-US" sz="13800" dirty="0" smtClean="0">
              <a:solidFill>
                <a:schemeClr val="bg1"/>
              </a:solidFill>
              <a:cs typeface="B Titr" pitchFamily="2" charset="-78"/>
            </a:endParaRPr>
          </a:p>
        </p:txBody>
      </p:sp>
      <p:sp>
        <p:nvSpPr>
          <p:cNvPr id="15" name="Rectangle 14"/>
          <p:cNvSpPr/>
          <p:nvPr/>
        </p:nvSpPr>
        <p:spPr>
          <a:xfrm>
            <a:off x="206504" y="5152072"/>
            <a:ext cx="2627643" cy="1477328"/>
          </a:xfrm>
          <a:prstGeom prst="rect">
            <a:avLst/>
          </a:prstGeom>
        </p:spPr>
        <p:txBody>
          <a:bodyPr wrap="none">
            <a:spAutoFit/>
          </a:bodyPr>
          <a:lstStyle/>
          <a:p>
            <a:pPr algn="ctr" rtl="1"/>
            <a:r>
              <a:rPr lang="fa-IR" sz="3600" dirty="0" smtClean="0">
                <a:cs typeface="B Homa" pitchFamily="2" charset="-78"/>
              </a:rPr>
              <a:t>بر اساس </a:t>
            </a:r>
          </a:p>
          <a:p>
            <a:pPr algn="ctr" rtl="1"/>
            <a:r>
              <a:rPr lang="fa-IR" sz="5400" dirty="0" smtClean="0">
                <a:cs typeface="B Titr" pitchFamily="2" charset="-78"/>
              </a:rPr>
              <a:t>چندکانون</a:t>
            </a:r>
            <a:endParaRPr lang="en-US" sz="3200" dirty="0">
              <a:cs typeface="B Titr" pitchFamily="2" charset="-78"/>
            </a:endParaRPr>
          </a:p>
        </p:txBody>
      </p:sp>
      <p:sp>
        <p:nvSpPr>
          <p:cNvPr id="18" name="Rectangle 17"/>
          <p:cNvSpPr/>
          <p:nvPr/>
        </p:nvSpPr>
        <p:spPr>
          <a:xfrm>
            <a:off x="76200" y="587276"/>
            <a:ext cx="2743200" cy="2308324"/>
          </a:xfrm>
          <a:prstGeom prst="rect">
            <a:avLst/>
          </a:prstGeom>
        </p:spPr>
        <p:txBody>
          <a:bodyPr wrap="square">
            <a:spAutoFit/>
          </a:bodyPr>
          <a:lstStyle/>
          <a:p>
            <a:pPr algn="ctr" rtl="1"/>
            <a:r>
              <a:rPr lang="fa-IR" sz="2400" dirty="0" smtClean="0">
                <a:solidFill>
                  <a:schemeClr val="bg1"/>
                </a:solidFill>
                <a:cs typeface="B Yekan" pitchFamily="2" charset="-78"/>
              </a:rPr>
              <a:t>نوآوری‌هایی هستند که توسط چندین کانون ایجاد می‌شوند و تاثیر زیادی بر چندین جزء سازنده مدل کسب و کار دارند.</a:t>
            </a:r>
            <a:endParaRPr lang="en-US" sz="2400" dirty="0" smtClean="0">
              <a:solidFill>
                <a:schemeClr val="bg1"/>
              </a:solidFill>
              <a:cs typeface="B Yekan" pitchFamily="2" charset="-78"/>
            </a:endParaRPr>
          </a:p>
        </p:txBody>
      </p:sp>
      <p:cxnSp>
        <p:nvCxnSpPr>
          <p:cNvPr id="19" name="Straight Connector 18"/>
          <p:cNvCxnSpPr/>
          <p:nvPr/>
        </p:nvCxnSpPr>
        <p:spPr>
          <a:xfrm>
            <a:off x="152400" y="3048000"/>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152400" y="568036"/>
            <a:ext cx="2667000"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2895600" y="4267200"/>
            <a:ext cx="6248400" cy="1138773"/>
          </a:xfrm>
          <a:prstGeom prst="rect">
            <a:avLst/>
          </a:prstGeom>
          <a:solidFill>
            <a:srgbClr val="558ED5">
              <a:alpha val="60000"/>
            </a:srgbClr>
          </a:solidFill>
        </p:spPr>
        <p:txBody>
          <a:bodyPr wrap="square">
            <a:spAutoFit/>
          </a:bodyPr>
          <a:lstStyle/>
          <a:p>
            <a:pPr algn="r" rtl="1"/>
            <a:r>
              <a:rPr lang="fa-IR" sz="2800" dirty="0" smtClean="0">
                <a:cs typeface="B Yekan" pitchFamily="2" charset="-78"/>
              </a:rPr>
              <a:t>مثال:  </a:t>
            </a:r>
            <a:endParaRPr lang="en-US" sz="2800" dirty="0" smtClean="0">
              <a:cs typeface="B Yekan" pitchFamily="2" charset="-78"/>
            </a:endParaRPr>
          </a:p>
          <a:p>
            <a:pPr algn="r" rtl="1"/>
            <a:r>
              <a:rPr lang="fa-IR" sz="2000" dirty="0" smtClean="0">
                <a:cs typeface="B Yekan" pitchFamily="2" charset="-78"/>
              </a:rPr>
              <a:t>هیلتی، تولیدکننده جهانی ابزارهای حرفه‌ای، مسیر خود را از فروش محصولات به اجاره مجموعه ابزارها به مشتریان تغییر داد. </a:t>
            </a:r>
            <a:endParaRPr lang="en-US" sz="2000" dirty="0">
              <a:cs typeface="B Yekan" pitchFamily="2" charset="-78"/>
            </a:endParaRPr>
          </a:p>
        </p:txBody>
      </p:sp>
      <p:sp>
        <p:nvSpPr>
          <p:cNvPr id="11" name="Rectangle 10"/>
          <p:cNvSpPr/>
          <p:nvPr/>
        </p:nvSpPr>
        <p:spPr>
          <a:xfrm>
            <a:off x="2895600" y="5531584"/>
            <a:ext cx="6248400" cy="1015663"/>
          </a:xfrm>
          <a:prstGeom prst="rect">
            <a:avLst/>
          </a:prstGeom>
          <a:solidFill>
            <a:srgbClr val="558ED5">
              <a:alpha val="60000"/>
            </a:srgbClr>
          </a:solidFill>
        </p:spPr>
        <p:txBody>
          <a:bodyPr wrap="square">
            <a:spAutoFit/>
          </a:bodyPr>
          <a:lstStyle/>
          <a:p>
            <a:pPr algn="r" rtl="1"/>
            <a:r>
              <a:rPr lang="fa-IR" sz="2000" dirty="0" smtClean="0">
                <a:cs typeface="B Yekan" pitchFamily="2" charset="-78"/>
              </a:rPr>
              <a:t>از سوی دیگر جریان‌های درآمدی این شرکت نیز از درآمدهای حاصل از فروش یکباره محصول به درآمدهای حاصل از خدمات مکرر تغییر یافت.</a:t>
            </a:r>
            <a:endParaRPr lang="en-US" sz="2000" dirty="0" smtClean="0">
              <a:cs typeface="B Yekan" pitchFamily="2" charset="-78"/>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xkadeh\Axkade17354.jpg"/>
          <p:cNvPicPr>
            <a:picLocks noChangeAspect="1" noChangeArrowheads="1"/>
          </p:cNvPicPr>
          <p:nvPr/>
        </p:nvPicPr>
        <p:blipFill>
          <a:blip r:embed="rId2" cstate="print">
            <a:lum bright="20000" contrast="-30000"/>
          </a:blip>
          <a:srcRect b="3223"/>
          <a:stretch>
            <a:fillRect/>
          </a:stretch>
        </p:blipFill>
        <p:spPr bwMode="auto">
          <a:xfrm>
            <a:off x="0" y="0"/>
            <a:ext cx="9144000" cy="6858000"/>
          </a:xfrm>
          <a:prstGeom prst="rect">
            <a:avLst/>
          </a:prstGeom>
          <a:noFill/>
        </p:spPr>
      </p:pic>
      <p:sp>
        <p:nvSpPr>
          <p:cNvPr id="2" name="Title 1"/>
          <p:cNvSpPr>
            <a:spLocks noGrp="1"/>
          </p:cNvSpPr>
          <p:nvPr>
            <p:ph type="title"/>
          </p:nvPr>
        </p:nvSpPr>
        <p:spPr/>
        <p:txBody>
          <a:bodyPr>
            <a:normAutofit/>
          </a:bodyPr>
          <a:lstStyle/>
          <a:p>
            <a:pPr algn="r"/>
            <a:r>
              <a:rPr lang="fa-IR" sz="5400" dirty="0" smtClean="0"/>
              <a:t>یادتان نرود...</a:t>
            </a:r>
            <a:endParaRPr lang="en-US" sz="54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xkadeh\Axkade17354.jpg"/>
          <p:cNvPicPr>
            <a:picLocks noChangeAspect="1" noChangeArrowheads="1"/>
          </p:cNvPicPr>
          <p:nvPr/>
        </p:nvPicPr>
        <p:blipFill>
          <a:blip r:embed="rId2" cstate="print">
            <a:lum bright="20000" contrast="-30000"/>
          </a:blip>
          <a:srcRect b="3223"/>
          <a:stretch>
            <a:fillRect/>
          </a:stretch>
        </p:blipFill>
        <p:spPr bwMode="auto">
          <a:xfrm>
            <a:off x="0" y="0"/>
            <a:ext cx="9144000" cy="6858000"/>
          </a:xfrm>
          <a:prstGeom prst="rect">
            <a:avLst/>
          </a:prstGeom>
          <a:noFill/>
        </p:spPr>
      </p:pic>
      <p:sp>
        <p:nvSpPr>
          <p:cNvPr id="9" name="Rectangle 8"/>
          <p:cNvSpPr/>
          <p:nvPr/>
        </p:nvSpPr>
        <p:spPr>
          <a:xfrm>
            <a:off x="0" y="2196405"/>
            <a:ext cx="9144000" cy="14478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normAutofit/>
          </a:bodyPr>
          <a:lstStyle/>
          <a:p>
            <a:pPr algn="r"/>
            <a:r>
              <a:rPr lang="fa-IR" sz="5400" dirty="0" smtClean="0"/>
              <a:t>یادتان نرود...</a:t>
            </a:r>
            <a:endParaRPr lang="en-US" sz="5400" dirty="0"/>
          </a:p>
        </p:txBody>
      </p:sp>
      <p:sp>
        <p:nvSpPr>
          <p:cNvPr id="4" name="Rectangle 3"/>
          <p:cNvSpPr/>
          <p:nvPr/>
        </p:nvSpPr>
        <p:spPr>
          <a:xfrm>
            <a:off x="457200" y="2196405"/>
            <a:ext cx="8153400" cy="1384995"/>
          </a:xfrm>
          <a:prstGeom prst="rect">
            <a:avLst/>
          </a:prstGeom>
        </p:spPr>
        <p:txBody>
          <a:bodyPr wrap="square">
            <a:spAutoFit/>
          </a:bodyPr>
          <a:lstStyle/>
          <a:p>
            <a:pPr algn="just" rtl="1"/>
            <a:r>
              <a:rPr lang="fa-IR" sz="2800" dirty="0" smtClean="0">
                <a:solidFill>
                  <a:schemeClr val="bg1"/>
                </a:solidFill>
                <a:cs typeface="B Yekan" pitchFamily="2" charset="-78"/>
              </a:rPr>
              <a:t>هر یک از چهار کانون فوق می‌تواند به عنوان شروع نوآوری بزرگی در مدل کسب و کار باشد و به احتمال زیاد باقی اجزاء مدل کسب و کار را تحت تاثیر قرار خواهد داد.</a:t>
            </a:r>
            <a:endParaRPr lang="en-US" sz="2800" dirty="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xkadeh\Axkade17354.jpg"/>
          <p:cNvPicPr>
            <a:picLocks noChangeAspect="1" noChangeArrowheads="1"/>
          </p:cNvPicPr>
          <p:nvPr/>
        </p:nvPicPr>
        <p:blipFill>
          <a:blip r:embed="rId2" cstate="print">
            <a:lum bright="20000" contrast="-30000"/>
          </a:blip>
          <a:srcRect b="3223"/>
          <a:stretch>
            <a:fillRect/>
          </a:stretch>
        </p:blipFill>
        <p:spPr bwMode="auto">
          <a:xfrm>
            <a:off x="0" y="0"/>
            <a:ext cx="9144000" cy="6858000"/>
          </a:xfrm>
          <a:prstGeom prst="rect">
            <a:avLst/>
          </a:prstGeom>
          <a:noFill/>
        </p:spPr>
      </p:pic>
      <p:sp>
        <p:nvSpPr>
          <p:cNvPr id="9" name="Rectangle 8"/>
          <p:cNvSpPr/>
          <p:nvPr/>
        </p:nvSpPr>
        <p:spPr>
          <a:xfrm>
            <a:off x="0" y="2196405"/>
            <a:ext cx="9144000" cy="14478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normAutofit/>
          </a:bodyPr>
          <a:lstStyle/>
          <a:p>
            <a:pPr algn="r"/>
            <a:r>
              <a:rPr lang="fa-IR" sz="5400" dirty="0" smtClean="0"/>
              <a:t>یادتان نرود...</a:t>
            </a:r>
            <a:endParaRPr lang="en-US" sz="5400" dirty="0"/>
          </a:p>
        </p:txBody>
      </p:sp>
      <p:sp>
        <p:nvSpPr>
          <p:cNvPr id="4" name="Rectangle 3"/>
          <p:cNvSpPr/>
          <p:nvPr/>
        </p:nvSpPr>
        <p:spPr>
          <a:xfrm>
            <a:off x="457200" y="2196405"/>
            <a:ext cx="8153400" cy="1384995"/>
          </a:xfrm>
          <a:prstGeom prst="rect">
            <a:avLst/>
          </a:prstGeom>
        </p:spPr>
        <p:txBody>
          <a:bodyPr wrap="square">
            <a:spAutoFit/>
          </a:bodyPr>
          <a:lstStyle/>
          <a:p>
            <a:pPr algn="just" rtl="1"/>
            <a:r>
              <a:rPr lang="fa-IR" sz="2800" dirty="0" smtClean="0">
                <a:solidFill>
                  <a:schemeClr val="bg1"/>
                </a:solidFill>
                <a:cs typeface="B Yekan" pitchFamily="2" charset="-78"/>
              </a:rPr>
              <a:t>هر یک از چهار کانون فوق می‌تواند به عنوان شروع نوآوری بزرگی در مدل کسب و کار باشد و به احتمال زیاد باقی اجزاء مدل کسب و کار را تحت تاثیر قرار خواهد داد.</a:t>
            </a:r>
            <a:endParaRPr lang="en-US" sz="2800" dirty="0">
              <a:solidFill>
                <a:schemeClr val="bg1"/>
              </a:solidFill>
              <a:cs typeface="B Yekan" pitchFamily="2" charset="-78"/>
            </a:endParaRPr>
          </a:p>
        </p:txBody>
      </p:sp>
      <p:sp>
        <p:nvSpPr>
          <p:cNvPr id="10" name="Rectangle 9"/>
          <p:cNvSpPr/>
          <p:nvPr/>
        </p:nvSpPr>
        <p:spPr>
          <a:xfrm>
            <a:off x="0" y="3796605"/>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p:cNvSpPr/>
          <p:nvPr/>
        </p:nvSpPr>
        <p:spPr>
          <a:xfrm>
            <a:off x="457200" y="3796605"/>
            <a:ext cx="8153400" cy="954107"/>
          </a:xfrm>
          <a:prstGeom prst="rect">
            <a:avLst/>
          </a:prstGeom>
        </p:spPr>
        <p:txBody>
          <a:bodyPr wrap="square">
            <a:spAutoFit/>
          </a:bodyPr>
          <a:lstStyle/>
          <a:p>
            <a:pPr algn="just" rtl="1"/>
            <a:r>
              <a:rPr lang="fa-IR" sz="2800" dirty="0" smtClean="0">
                <a:solidFill>
                  <a:schemeClr val="bg1"/>
                </a:solidFill>
                <a:cs typeface="B Yekan" pitchFamily="2" charset="-78"/>
              </a:rPr>
              <a:t>گاهی اوقات فرایند خلق ایده جدید با نوآوری در چندین کانون مختلف پدید می‌آید.</a:t>
            </a:r>
            <a:endParaRPr lang="en-US" sz="28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axkadeh\Axkade17354.jpg"/>
          <p:cNvPicPr>
            <a:picLocks noChangeAspect="1" noChangeArrowheads="1"/>
          </p:cNvPicPr>
          <p:nvPr/>
        </p:nvPicPr>
        <p:blipFill>
          <a:blip r:embed="rId2" cstate="print">
            <a:lum bright="20000" contrast="-30000"/>
          </a:blip>
          <a:srcRect b="3223"/>
          <a:stretch>
            <a:fillRect/>
          </a:stretch>
        </p:blipFill>
        <p:spPr bwMode="auto">
          <a:xfrm>
            <a:off x="0" y="0"/>
            <a:ext cx="9144000" cy="6858000"/>
          </a:xfrm>
          <a:prstGeom prst="rect">
            <a:avLst/>
          </a:prstGeom>
          <a:noFill/>
        </p:spPr>
      </p:pic>
      <p:sp>
        <p:nvSpPr>
          <p:cNvPr id="9" name="Rectangle 8"/>
          <p:cNvSpPr/>
          <p:nvPr/>
        </p:nvSpPr>
        <p:spPr>
          <a:xfrm>
            <a:off x="0" y="2196405"/>
            <a:ext cx="9144000" cy="14478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normAutofit/>
          </a:bodyPr>
          <a:lstStyle/>
          <a:p>
            <a:pPr algn="r"/>
            <a:r>
              <a:rPr lang="fa-IR" sz="5400" dirty="0" smtClean="0"/>
              <a:t>یادتان نرود...</a:t>
            </a:r>
            <a:endParaRPr lang="en-US" sz="5400" dirty="0"/>
          </a:p>
        </p:txBody>
      </p:sp>
      <p:sp>
        <p:nvSpPr>
          <p:cNvPr id="4" name="Rectangle 3"/>
          <p:cNvSpPr/>
          <p:nvPr/>
        </p:nvSpPr>
        <p:spPr>
          <a:xfrm>
            <a:off x="457200" y="2196405"/>
            <a:ext cx="8153400" cy="1384995"/>
          </a:xfrm>
          <a:prstGeom prst="rect">
            <a:avLst/>
          </a:prstGeom>
        </p:spPr>
        <p:txBody>
          <a:bodyPr wrap="square">
            <a:spAutoFit/>
          </a:bodyPr>
          <a:lstStyle/>
          <a:p>
            <a:pPr algn="just" rtl="1"/>
            <a:r>
              <a:rPr lang="fa-IR" sz="2800" dirty="0" smtClean="0">
                <a:solidFill>
                  <a:schemeClr val="bg1"/>
                </a:solidFill>
                <a:cs typeface="B Yekan" pitchFamily="2" charset="-78"/>
              </a:rPr>
              <a:t>هر یک از چهار کانون فوق می‌تواند به عنوان شروع نوآوری بزرگی در مدل کسب و کار باشد و به احتمال زیاد باقی اجزاء مدل کسب و کار را تحت تاثیر قرار خواهد داد.</a:t>
            </a:r>
            <a:endParaRPr lang="en-US" sz="2800" dirty="0">
              <a:solidFill>
                <a:schemeClr val="bg1"/>
              </a:solidFill>
              <a:cs typeface="B Yekan" pitchFamily="2" charset="-78"/>
            </a:endParaRPr>
          </a:p>
        </p:txBody>
      </p:sp>
      <p:sp>
        <p:nvSpPr>
          <p:cNvPr id="10" name="Rectangle 9"/>
          <p:cNvSpPr/>
          <p:nvPr/>
        </p:nvSpPr>
        <p:spPr>
          <a:xfrm>
            <a:off x="0" y="3796605"/>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p:cNvSpPr/>
          <p:nvPr/>
        </p:nvSpPr>
        <p:spPr>
          <a:xfrm>
            <a:off x="457200" y="3796605"/>
            <a:ext cx="8153400" cy="954107"/>
          </a:xfrm>
          <a:prstGeom prst="rect">
            <a:avLst/>
          </a:prstGeom>
        </p:spPr>
        <p:txBody>
          <a:bodyPr wrap="square">
            <a:spAutoFit/>
          </a:bodyPr>
          <a:lstStyle/>
          <a:p>
            <a:pPr algn="just" rtl="1"/>
            <a:r>
              <a:rPr lang="fa-IR" sz="2800" dirty="0" smtClean="0">
                <a:solidFill>
                  <a:schemeClr val="bg1"/>
                </a:solidFill>
                <a:cs typeface="B Yekan" pitchFamily="2" charset="-78"/>
              </a:rPr>
              <a:t>گاهی اوقات فرایند خلق ایده جدید با نوآوری در چندین کانون مختلف پدید می‌آید.</a:t>
            </a:r>
            <a:endParaRPr lang="en-US" sz="2800" dirty="0" smtClean="0">
              <a:solidFill>
                <a:schemeClr val="bg1"/>
              </a:solidFill>
              <a:cs typeface="B Yekan" pitchFamily="2" charset="-78"/>
            </a:endParaRPr>
          </a:p>
        </p:txBody>
      </p:sp>
      <p:sp>
        <p:nvSpPr>
          <p:cNvPr id="12" name="Rectangle 11"/>
          <p:cNvSpPr/>
          <p:nvPr/>
        </p:nvSpPr>
        <p:spPr>
          <a:xfrm>
            <a:off x="0" y="4939605"/>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p:cNvSpPr/>
          <p:nvPr/>
        </p:nvSpPr>
        <p:spPr>
          <a:xfrm>
            <a:off x="457200" y="4939605"/>
            <a:ext cx="8153400" cy="1384995"/>
          </a:xfrm>
          <a:prstGeom prst="rect">
            <a:avLst/>
          </a:prstGeom>
        </p:spPr>
        <p:txBody>
          <a:bodyPr wrap="square">
            <a:spAutoFit/>
          </a:bodyPr>
          <a:lstStyle/>
          <a:p>
            <a:pPr algn="just" rtl="1"/>
            <a:r>
              <a:rPr lang="fa-IR" sz="2800" dirty="0" smtClean="0">
                <a:solidFill>
                  <a:schemeClr val="bg1"/>
                </a:solidFill>
                <a:cs typeface="B Yekan" pitchFamily="2" charset="-78"/>
              </a:rPr>
              <a:t>شناسایی کانون مورد نظر و نحوه نوآوری در آن، مبحث دیگری است که در حوزه هدف این نوشتار نیست</a:t>
            </a:r>
            <a:endParaRPr lang="en-US" sz="2800" dirty="0" smtClean="0">
              <a:solidFill>
                <a:schemeClr val="bg1"/>
              </a:solidFill>
              <a:cs typeface="B Yekan" pitchFamily="2" charset="-78"/>
            </a:endParaRPr>
          </a:p>
          <a:p>
            <a:pPr algn="just" rtl="1"/>
            <a:endParaRPr lang="en-US" sz="28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l="14974" r="10156"/>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762000" y="152400"/>
            <a:ext cx="8229600" cy="1143000"/>
          </a:xfrm>
        </p:spPr>
        <p:txBody>
          <a:bodyPr>
            <a:normAutofit fontScale="90000"/>
          </a:bodyPr>
          <a:lstStyle/>
          <a:p>
            <a:pPr algn="r"/>
            <a:r>
              <a:rPr lang="fa-IR"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پس برای خلق یک ایده کسب و کار</a:t>
            </a:r>
            <a:endPar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l="14974" r="10156"/>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762000" y="152400"/>
            <a:ext cx="8229600" cy="1143000"/>
          </a:xfrm>
        </p:spPr>
        <p:txBody>
          <a:bodyPr>
            <a:normAutofit fontScale="90000"/>
          </a:bodyPr>
          <a:lstStyle/>
          <a:p>
            <a:pPr algn="r"/>
            <a:r>
              <a:rPr lang="fa-IR"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پس برای خلق یک ایده کسب و کار</a:t>
            </a:r>
            <a:endPar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Rectangle 7"/>
          <p:cNvSpPr/>
          <p:nvPr/>
        </p:nvSpPr>
        <p:spPr>
          <a:xfrm>
            <a:off x="0" y="1752600"/>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bg1"/>
              </a:solidFill>
              <a:cs typeface="B Yekan" pitchFamily="2" charset="-78"/>
            </a:endParaRPr>
          </a:p>
        </p:txBody>
      </p:sp>
      <p:sp>
        <p:nvSpPr>
          <p:cNvPr id="10" name="Rectangle 9"/>
          <p:cNvSpPr/>
          <p:nvPr/>
        </p:nvSpPr>
        <p:spPr>
          <a:xfrm>
            <a:off x="457200" y="1882914"/>
            <a:ext cx="8153400" cy="553998"/>
          </a:xfrm>
          <a:prstGeom prst="rect">
            <a:avLst/>
          </a:prstGeom>
        </p:spPr>
        <p:txBody>
          <a:bodyPr wrap="square">
            <a:spAutoFit/>
          </a:bodyPr>
          <a:lstStyle/>
          <a:p>
            <a:pPr algn="just" rtl="1"/>
            <a:r>
              <a:rPr lang="fa-IR" sz="3000" dirty="0" smtClean="0">
                <a:solidFill>
                  <a:schemeClr val="bg1"/>
                </a:solidFill>
                <a:cs typeface="B Yekan" pitchFamily="2" charset="-78"/>
              </a:rPr>
              <a:t>موضوع کسب و کار خود را انتخاب کنید</a:t>
            </a:r>
            <a:endParaRPr lang="en-US" sz="30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l="14974" r="10156"/>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762000" y="152400"/>
            <a:ext cx="8229600" cy="1143000"/>
          </a:xfrm>
        </p:spPr>
        <p:txBody>
          <a:bodyPr>
            <a:normAutofit fontScale="90000"/>
          </a:bodyPr>
          <a:lstStyle/>
          <a:p>
            <a:pPr algn="r"/>
            <a:r>
              <a:rPr lang="fa-IR"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پس برای خلق یک ایده کسب و کار</a:t>
            </a:r>
            <a:endPar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8" name="Rectangle 7"/>
          <p:cNvSpPr/>
          <p:nvPr/>
        </p:nvSpPr>
        <p:spPr>
          <a:xfrm>
            <a:off x="0" y="1752600"/>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bg1"/>
              </a:solidFill>
              <a:cs typeface="B Yekan" pitchFamily="2" charset="-78"/>
            </a:endParaRPr>
          </a:p>
        </p:txBody>
      </p:sp>
      <p:sp>
        <p:nvSpPr>
          <p:cNvPr id="10" name="Rectangle 9"/>
          <p:cNvSpPr/>
          <p:nvPr/>
        </p:nvSpPr>
        <p:spPr>
          <a:xfrm>
            <a:off x="457200" y="1882914"/>
            <a:ext cx="8153400" cy="553998"/>
          </a:xfrm>
          <a:prstGeom prst="rect">
            <a:avLst/>
          </a:prstGeom>
        </p:spPr>
        <p:txBody>
          <a:bodyPr wrap="square">
            <a:spAutoFit/>
          </a:bodyPr>
          <a:lstStyle/>
          <a:p>
            <a:pPr algn="just" rtl="1"/>
            <a:r>
              <a:rPr lang="fa-IR" sz="3000" dirty="0" smtClean="0">
                <a:solidFill>
                  <a:schemeClr val="bg1"/>
                </a:solidFill>
                <a:cs typeface="B Yekan" pitchFamily="2" charset="-78"/>
              </a:rPr>
              <a:t>موضوع کسب و کار خود را انتخاب کنید</a:t>
            </a:r>
            <a:endParaRPr lang="en-US" sz="3000" dirty="0" smtClean="0">
              <a:solidFill>
                <a:schemeClr val="bg1"/>
              </a:solidFill>
              <a:cs typeface="B Yekan" pitchFamily="2" charset="-78"/>
            </a:endParaRPr>
          </a:p>
        </p:txBody>
      </p:sp>
      <p:sp>
        <p:nvSpPr>
          <p:cNvPr id="11" name="Rectangle 10"/>
          <p:cNvSpPr/>
          <p:nvPr/>
        </p:nvSpPr>
        <p:spPr>
          <a:xfrm>
            <a:off x="0" y="2819400"/>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bg1"/>
              </a:solidFill>
              <a:cs typeface="B Yekan" pitchFamily="2" charset="-78"/>
            </a:endParaRPr>
          </a:p>
        </p:txBody>
      </p:sp>
      <p:sp>
        <p:nvSpPr>
          <p:cNvPr id="12" name="Rectangle 11"/>
          <p:cNvSpPr/>
          <p:nvPr/>
        </p:nvSpPr>
        <p:spPr>
          <a:xfrm>
            <a:off x="457200" y="3027402"/>
            <a:ext cx="8153400" cy="553998"/>
          </a:xfrm>
          <a:prstGeom prst="rect">
            <a:avLst/>
          </a:prstGeom>
        </p:spPr>
        <p:txBody>
          <a:bodyPr wrap="square">
            <a:spAutoFit/>
          </a:bodyPr>
          <a:lstStyle/>
          <a:p>
            <a:pPr algn="just" rtl="1"/>
            <a:r>
              <a:rPr lang="fa-IR" sz="3000" dirty="0" smtClean="0">
                <a:solidFill>
                  <a:schemeClr val="bg1"/>
                </a:solidFill>
                <a:cs typeface="B Yekan" pitchFamily="2" charset="-78"/>
              </a:rPr>
              <a:t>از بین مدل‌های موجود کسب و کار یکی را انتخاب کنید</a:t>
            </a:r>
            <a:endParaRPr lang="en-US" sz="30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3" name="Picture 3" descr="F:\axkadeh\Axkade10753.jpg"/>
          <p:cNvPicPr>
            <a:picLocks noChangeAspect="1" noChangeArrowheads="1"/>
          </p:cNvPicPr>
          <p:nvPr/>
        </p:nvPicPr>
        <p:blipFill>
          <a:blip r:embed="rId3" cstate="print"/>
          <a:srcRect l="29035"/>
          <a:stretch>
            <a:fillRect/>
          </a:stretch>
        </p:blipFill>
        <p:spPr bwMode="auto">
          <a:xfrm>
            <a:off x="5029200" y="0"/>
            <a:ext cx="4114800" cy="6858000"/>
          </a:xfrm>
          <a:prstGeom prst="rect">
            <a:avLst/>
          </a:prstGeom>
          <a:noFill/>
        </p:spPr>
      </p:pic>
      <p:sp>
        <p:nvSpPr>
          <p:cNvPr id="4" name="Rectangle 3"/>
          <p:cNvSpPr/>
          <p:nvPr/>
        </p:nvSpPr>
        <p:spPr>
          <a:xfrm>
            <a:off x="207046" y="457200"/>
            <a:ext cx="4822154" cy="707886"/>
          </a:xfrm>
          <a:prstGeom prst="rect">
            <a:avLst/>
          </a:prstGeom>
        </p:spPr>
        <p:txBody>
          <a:bodyPr wrap="none">
            <a:spAutoFit/>
          </a:bodyPr>
          <a:lstStyle/>
          <a:p>
            <a:r>
              <a:rPr lang="fa-IR" sz="4000" dirty="0" smtClean="0">
                <a:solidFill>
                  <a:srgbClr val="FFFF00"/>
                </a:solidFill>
                <a:cs typeface="B Homa" pitchFamily="2" charset="-78"/>
              </a:rPr>
              <a:t>خلق ایده جدید کسب و کار</a:t>
            </a:r>
            <a:endParaRPr lang="en-US" sz="4000" dirty="0">
              <a:solidFill>
                <a:srgbClr val="FFFF00"/>
              </a:solidFill>
              <a:cs typeface="B Homa" pitchFamily="2" charset="-78"/>
            </a:endParaRPr>
          </a:p>
        </p:txBody>
      </p:sp>
      <p:sp>
        <p:nvSpPr>
          <p:cNvPr id="5" name="Rectangle 4"/>
          <p:cNvSpPr/>
          <p:nvPr/>
        </p:nvSpPr>
        <p:spPr>
          <a:xfrm>
            <a:off x="76200" y="868740"/>
            <a:ext cx="5105400" cy="1569660"/>
          </a:xfrm>
          <a:prstGeom prst="rect">
            <a:avLst/>
          </a:prstGeom>
        </p:spPr>
        <p:txBody>
          <a:bodyPr wrap="square">
            <a:spAutoFit/>
          </a:bodyPr>
          <a:lstStyle/>
          <a:p>
            <a:pPr algn="ctr" rtl="1"/>
            <a:r>
              <a:rPr lang="fa-IR" sz="9600" b="1" dirty="0" smtClean="0">
                <a:ln w="18000">
                  <a:solidFill>
                    <a:schemeClr val="tx1"/>
                  </a:solidFill>
                  <a:prstDash val="solid"/>
                  <a:miter lim="800000"/>
                </a:ln>
                <a:noFill/>
                <a:effectLst>
                  <a:outerShdw blurRad="25500" dist="23000" dir="7020000" algn="tl">
                    <a:srgbClr val="000000">
                      <a:alpha val="50000"/>
                    </a:srgbClr>
                  </a:outerShdw>
                </a:effectLst>
                <a:cs typeface="B Yekan" pitchFamily="2" charset="-78"/>
              </a:rPr>
              <a:t>یـــعـــنـــی</a:t>
            </a:r>
            <a:endParaRPr lang="en-US" sz="9600" b="1" dirty="0">
              <a:ln w="18000">
                <a:solidFill>
                  <a:schemeClr val="tx1"/>
                </a:solidFill>
                <a:prstDash val="solid"/>
                <a:miter lim="800000"/>
              </a:ln>
              <a:noFill/>
              <a:effectLst>
                <a:outerShdw blurRad="25500" dist="23000" dir="7020000" algn="tl">
                  <a:srgbClr val="000000">
                    <a:alpha val="50000"/>
                  </a:srgbClr>
                </a:outerShdw>
              </a:effectLst>
              <a:cs typeface="B Yekan" pitchFamily="2" charset="-78"/>
            </a:endParaRPr>
          </a:p>
        </p:txBody>
      </p:sp>
      <p:sp>
        <p:nvSpPr>
          <p:cNvPr id="6" name="Rectangle 5"/>
          <p:cNvSpPr/>
          <p:nvPr/>
        </p:nvSpPr>
        <p:spPr>
          <a:xfrm>
            <a:off x="304800" y="2431197"/>
            <a:ext cx="4876800" cy="4278094"/>
          </a:xfrm>
          <a:prstGeom prst="rect">
            <a:avLst/>
          </a:prstGeom>
        </p:spPr>
        <p:txBody>
          <a:bodyPr wrap="square">
            <a:spAutoFit/>
          </a:bodyPr>
          <a:lstStyle/>
          <a:p>
            <a:pPr algn="ctr" rtl="1"/>
            <a:r>
              <a:rPr lang="fa-IR" sz="7200" dirty="0" smtClean="0">
                <a:solidFill>
                  <a:srgbClr val="FFC000"/>
                </a:solidFill>
                <a:cs typeface="Dast Nevis" pitchFamily="66" charset="-78"/>
              </a:rPr>
              <a:t>نـــــــوآوری</a:t>
            </a:r>
            <a:r>
              <a:rPr lang="fa-IR" sz="7200" dirty="0" smtClean="0">
                <a:solidFill>
                  <a:srgbClr val="FFC000"/>
                </a:solidFill>
                <a:cs typeface="B Yekan" pitchFamily="2" charset="-78"/>
              </a:rPr>
              <a:t> </a:t>
            </a:r>
            <a:endParaRPr lang="en-US" sz="7200" dirty="0" smtClean="0">
              <a:solidFill>
                <a:srgbClr val="FFC000"/>
              </a:solidFill>
              <a:cs typeface="B Yekan" pitchFamily="2" charset="-78"/>
            </a:endParaRPr>
          </a:p>
          <a:p>
            <a:pPr algn="ctr" rtl="1"/>
            <a:r>
              <a:rPr lang="fa-IR" sz="6000" b="1" dirty="0" smtClean="0">
                <a:cs typeface="B Yekan" pitchFamily="2" charset="-78"/>
              </a:rPr>
              <a:t>در بازطراحی یک </a:t>
            </a:r>
          </a:p>
          <a:p>
            <a:pPr algn="ctr" rtl="1"/>
            <a:r>
              <a:rPr lang="fa-IR" sz="6000" b="1" dirty="0" smtClean="0">
                <a:solidFill>
                  <a:srgbClr val="FFC000"/>
                </a:solidFill>
                <a:cs typeface="B Yekan" pitchFamily="2" charset="-78"/>
              </a:rPr>
              <a:t>مدل کسب و کارِ </a:t>
            </a:r>
            <a:r>
              <a:rPr lang="fa-IR" sz="8000" dirty="0" smtClean="0">
                <a:cs typeface="Dast Nevis" pitchFamily="66" charset="-78"/>
              </a:rPr>
              <a:t>مـــــوجـــــود</a:t>
            </a:r>
            <a:endParaRPr lang="en-US" sz="4400" dirty="0">
              <a:cs typeface="Dast Nevis" pitchFamily="66" charset="-78"/>
            </a:endParaRPr>
          </a:p>
        </p:txBody>
      </p:sp>
      <p:cxnSp>
        <p:nvCxnSpPr>
          <p:cNvPr id="11" name="Straight Connector 10"/>
          <p:cNvCxnSpPr/>
          <p:nvPr/>
        </p:nvCxnSpPr>
        <p:spPr>
          <a:xfrm>
            <a:off x="3352800" y="6019800"/>
            <a:ext cx="1371600" cy="0"/>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066800" y="6019800"/>
            <a:ext cx="1371600" cy="0"/>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3352800" y="6324600"/>
            <a:ext cx="1371600" cy="0"/>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066800" y="6324600"/>
            <a:ext cx="1371600" cy="0"/>
          </a:xfrm>
          <a:prstGeom prst="line">
            <a:avLst/>
          </a:prstGeom>
          <a:ln w="952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81000" y="1295400"/>
            <a:ext cx="44958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l="14974" r="10156"/>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762000" y="152400"/>
            <a:ext cx="8229600" cy="1143000"/>
          </a:xfrm>
        </p:spPr>
        <p:txBody>
          <a:bodyPr>
            <a:normAutofit fontScale="90000"/>
          </a:bodyPr>
          <a:lstStyle/>
          <a:p>
            <a:pPr algn="r"/>
            <a:r>
              <a:rPr lang="fa-IR"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پس برای خلق یک ایده کسب و کار</a:t>
            </a:r>
            <a:endPar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Rectangle 5"/>
          <p:cNvSpPr/>
          <p:nvPr/>
        </p:nvSpPr>
        <p:spPr>
          <a:xfrm>
            <a:off x="0" y="3886200"/>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bg1"/>
              </a:solidFill>
              <a:cs typeface="B Yekan" pitchFamily="2" charset="-78"/>
            </a:endParaRPr>
          </a:p>
        </p:txBody>
      </p:sp>
      <p:sp>
        <p:nvSpPr>
          <p:cNvPr id="7" name="Rectangle 6"/>
          <p:cNvSpPr/>
          <p:nvPr/>
        </p:nvSpPr>
        <p:spPr>
          <a:xfrm>
            <a:off x="457200" y="3886200"/>
            <a:ext cx="8153400" cy="954107"/>
          </a:xfrm>
          <a:prstGeom prst="rect">
            <a:avLst/>
          </a:prstGeom>
        </p:spPr>
        <p:txBody>
          <a:bodyPr wrap="square">
            <a:spAutoFit/>
          </a:bodyPr>
          <a:lstStyle/>
          <a:p>
            <a:pPr algn="just" rtl="1"/>
            <a:r>
              <a:rPr lang="fa-IR" sz="2800" dirty="0" smtClean="0">
                <a:solidFill>
                  <a:schemeClr val="bg1"/>
                </a:solidFill>
                <a:cs typeface="B Yekan" pitchFamily="2" charset="-78"/>
              </a:rPr>
              <a:t>با یک تحلیل از نقاط قوت، نقاط ضعف و شناخت فرصت‌ها و تهدیدها به نوآوری در یکی از کانون‌های ایده‌آفرینی بپردازید.</a:t>
            </a:r>
            <a:endParaRPr lang="en-US" sz="2800" dirty="0" smtClean="0">
              <a:solidFill>
                <a:schemeClr val="bg1"/>
              </a:solidFill>
              <a:cs typeface="B Yekan" pitchFamily="2" charset="-78"/>
            </a:endParaRPr>
          </a:p>
        </p:txBody>
      </p:sp>
      <p:sp>
        <p:nvSpPr>
          <p:cNvPr id="8" name="Rectangle 7"/>
          <p:cNvSpPr/>
          <p:nvPr/>
        </p:nvSpPr>
        <p:spPr>
          <a:xfrm>
            <a:off x="0" y="1752600"/>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bg1"/>
              </a:solidFill>
              <a:cs typeface="B Yekan" pitchFamily="2" charset="-78"/>
            </a:endParaRPr>
          </a:p>
        </p:txBody>
      </p:sp>
      <p:sp>
        <p:nvSpPr>
          <p:cNvPr id="10" name="Rectangle 9"/>
          <p:cNvSpPr/>
          <p:nvPr/>
        </p:nvSpPr>
        <p:spPr>
          <a:xfrm>
            <a:off x="457200" y="1882914"/>
            <a:ext cx="8153400" cy="553998"/>
          </a:xfrm>
          <a:prstGeom prst="rect">
            <a:avLst/>
          </a:prstGeom>
        </p:spPr>
        <p:txBody>
          <a:bodyPr wrap="square">
            <a:spAutoFit/>
          </a:bodyPr>
          <a:lstStyle/>
          <a:p>
            <a:pPr algn="just" rtl="1"/>
            <a:r>
              <a:rPr lang="fa-IR" sz="3000" dirty="0" smtClean="0">
                <a:solidFill>
                  <a:schemeClr val="bg1"/>
                </a:solidFill>
                <a:cs typeface="B Yekan" pitchFamily="2" charset="-78"/>
              </a:rPr>
              <a:t>موضوع کسب و کار خود را انتخاب کنید</a:t>
            </a:r>
            <a:endParaRPr lang="en-US" sz="3000" dirty="0" smtClean="0">
              <a:solidFill>
                <a:schemeClr val="bg1"/>
              </a:solidFill>
              <a:cs typeface="B Yekan" pitchFamily="2" charset="-78"/>
            </a:endParaRPr>
          </a:p>
        </p:txBody>
      </p:sp>
      <p:sp>
        <p:nvSpPr>
          <p:cNvPr id="11" name="Rectangle 10"/>
          <p:cNvSpPr/>
          <p:nvPr/>
        </p:nvSpPr>
        <p:spPr>
          <a:xfrm>
            <a:off x="0" y="2819400"/>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bg1"/>
              </a:solidFill>
              <a:cs typeface="B Yekan" pitchFamily="2" charset="-78"/>
            </a:endParaRPr>
          </a:p>
        </p:txBody>
      </p:sp>
      <p:sp>
        <p:nvSpPr>
          <p:cNvPr id="12" name="Rectangle 11"/>
          <p:cNvSpPr/>
          <p:nvPr/>
        </p:nvSpPr>
        <p:spPr>
          <a:xfrm>
            <a:off x="457200" y="3027402"/>
            <a:ext cx="8153400" cy="553998"/>
          </a:xfrm>
          <a:prstGeom prst="rect">
            <a:avLst/>
          </a:prstGeom>
        </p:spPr>
        <p:txBody>
          <a:bodyPr wrap="square">
            <a:spAutoFit/>
          </a:bodyPr>
          <a:lstStyle/>
          <a:p>
            <a:pPr algn="just" rtl="1"/>
            <a:r>
              <a:rPr lang="fa-IR" sz="3000" dirty="0" smtClean="0">
                <a:solidFill>
                  <a:schemeClr val="bg1"/>
                </a:solidFill>
                <a:cs typeface="B Yekan" pitchFamily="2" charset="-78"/>
              </a:rPr>
              <a:t>از بین مدل‌های موجود کسب و کار یکی را انتخاب کنید</a:t>
            </a:r>
            <a:endParaRPr lang="en-US" sz="30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l="14974" r="10156"/>
          <a:stretch>
            <a:fillRect/>
          </a:stretch>
        </p:blipFill>
        <p:spPr bwMode="auto">
          <a:xfrm>
            <a:off x="0" y="0"/>
            <a:ext cx="9144000" cy="6858000"/>
          </a:xfrm>
          <a:prstGeom prst="rect">
            <a:avLst/>
          </a:prstGeom>
          <a:noFill/>
          <a:ln w="9525">
            <a:noFill/>
            <a:miter lim="800000"/>
            <a:headEnd/>
            <a:tailEnd/>
          </a:ln>
          <a:effectLst/>
        </p:spPr>
      </p:pic>
      <p:sp>
        <p:nvSpPr>
          <p:cNvPr id="2" name="Title 1"/>
          <p:cNvSpPr>
            <a:spLocks noGrp="1"/>
          </p:cNvSpPr>
          <p:nvPr>
            <p:ph type="title"/>
          </p:nvPr>
        </p:nvSpPr>
        <p:spPr>
          <a:xfrm>
            <a:off x="762000" y="152400"/>
            <a:ext cx="8229600" cy="1143000"/>
          </a:xfrm>
        </p:spPr>
        <p:txBody>
          <a:bodyPr>
            <a:normAutofit fontScale="90000"/>
          </a:bodyPr>
          <a:lstStyle/>
          <a:p>
            <a:pPr algn="r"/>
            <a:r>
              <a:rPr lang="fa-IR"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پس برای خلق یک ایده کسب و کار</a:t>
            </a:r>
            <a:endParaRPr lang="en-US"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Rectangle 5"/>
          <p:cNvSpPr/>
          <p:nvPr/>
        </p:nvSpPr>
        <p:spPr>
          <a:xfrm>
            <a:off x="0" y="3886200"/>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bg1"/>
              </a:solidFill>
              <a:cs typeface="B Yekan" pitchFamily="2" charset="-78"/>
            </a:endParaRPr>
          </a:p>
        </p:txBody>
      </p:sp>
      <p:sp>
        <p:nvSpPr>
          <p:cNvPr id="7" name="Rectangle 6"/>
          <p:cNvSpPr/>
          <p:nvPr/>
        </p:nvSpPr>
        <p:spPr>
          <a:xfrm>
            <a:off x="457200" y="3886200"/>
            <a:ext cx="8153400" cy="954107"/>
          </a:xfrm>
          <a:prstGeom prst="rect">
            <a:avLst/>
          </a:prstGeom>
        </p:spPr>
        <p:txBody>
          <a:bodyPr wrap="square">
            <a:spAutoFit/>
          </a:bodyPr>
          <a:lstStyle/>
          <a:p>
            <a:pPr algn="just" rtl="1"/>
            <a:r>
              <a:rPr lang="fa-IR" sz="2800" dirty="0" smtClean="0">
                <a:solidFill>
                  <a:schemeClr val="bg1"/>
                </a:solidFill>
                <a:cs typeface="B Yekan" pitchFamily="2" charset="-78"/>
              </a:rPr>
              <a:t>با یک تحلیل از نقاط قوت، نقاط ضعف و شناخت فرصت‌ها و تهدیدها به نوآوری در یکی از کانون‌های ایده‌آفرینی بپردازید.</a:t>
            </a:r>
            <a:endParaRPr lang="en-US" sz="2800" dirty="0" smtClean="0">
              <a:solidFill>
                <a:schemeClr val="bg1"/>
              </a:solidFill>
              <a:cs typeface="B Yekan" pitchFamily="2" charset="-78"/>
            </a:endParaRPr>
          </a:p>
        </p:txBody>
      </p:sp>
      <p:sp>
        <p:nvSpPr>
          <p:cNvPr id="8" name="Rectangle 7"/>
          <p:cNvSpPr/>
          <p:nvPr/>
        </p:nvSpPr>
        <p:spPr>
          <a:xfrm>
            <a:off x="0" y="1752600"/>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bg1"/>
              </a:solidFill>
              <a:cs typeface="B Yekan" pitchFamily="2" charset="-78"/>
            </a:endParaRPr>
          </a:p>
        </p:txBody>
      </p:sp>
      <p:sp>
        <p:nvSpPr>
          <p:cNvPr id="10" name="Rectangle 9"/>
          <p:cNvSpPr/>
          <p:nvPr/>
        </p:nvSpPr>
        <p:spPr>
          <a:xfrm>
            <a:off x="457200" y="1882914"/>
            <a:ext cx="8153400" cy="553998"/>
          </a:xfrm>
          <a:prstGeom prst="rect">
            <a:avLst/>
          </a:prstGeom>
        </p:spPr>
        <p:txBody>
          <a:bodyPr wrap="square">
            <a:spAutoFit/>
          </a:bodyPr>
          <a:lstStyle/>
          <a:p>
            <a:pPr algn="just" rtl="1"/>
            <a:r>
              <a:rPr lang="fa-IR" sz="3000" dirty="0" smtClean="0">
                <a:solidFill>
                  <a:schemeClr val="bg1"/>
                </a:solidFill>
                <a:cs typeface="B Yekan" pitchFamily="2" charset="-78"/>
              </a:rPr>
              <a:t>موضوع کسب و کار خود را انتخاب کنید</a:t>
            </a:r>
            <a:endParaRPr lang="en-US" sz="3000" dirty="0" smtClean="0">
              <a:solidFill>
                <a:schemeClr val="bg1"/>
              </a:solidFill>
              <a:cs typeface="B Yekan" pitchFamily="2" charset="-78"/>
            </a:endParaRPr>
          </a:p>
        </p:txBody>
      </p:sp>
      <p:sp>
        <p:nvSpPr>
          <p:cNvPr id="11" name="Rectangle 10"/>
          <p:cNvSpPr/>
          <p:nvPr/>
        </p:nvSpPr>
        <p:spPr>
          <a:xfrm>
            <a:off x="0" y="2819400"/>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bg1"/>
              </a:solidFill>
              <a:cs typeface="B Yekan" pitchFamily="2" charset="-78"/>
            </a:endParaRPr>
          </a:p>
        </p:txBody>
      </p:sp>
      <p:sp>
        <p:nvSpPr>
          <p:cNvPr id="12" name="Rectangle 11"/>
          <p:cNvSpPr/>
          <p:nvPr/>
        </p:nvSpPr>
        <p:spPr>
          <a:xfrm>
            <a:off x="457200" y="3027402"/>
            <a:ext cx="8153400" cy="553998"/>
          </a:xfrm>
          <a:prstGeom prst="rect">
            <a:avLst/>
          </a:prstGeom>
        </p:spPr>
        <p:txBody>
          <a:bodyPr wrap="square">
            <a:spAutoFit/>
          </a:bodyPr>
          <a:lstStyle/>
          <a:p>
            <a:pPr algn="just" rtl="1"/>
            <a:r>
              <a:rPr lang="fa-IR" sz="3000" dirty="0" smtClean="0">
                <a:solidFill>
                  <a:schemeClr val="bg1"/>
                </a:solidFill>
                <a:cs typeface="B Yekan" pitchFamily="2" charset="-78"/>
              </a:rPr>
              <a:t>از بین مدل‌های موجود کسب و کار یکی را انتخاب کنید</a:t>
            </a:r>
            <a:endParaRPr lang="en-US" sz="3000" dirty="0" smtClean="0">
              <a:solidFill>
                <a:schemeClr val="bg1"/>
              </a:solidFill>
              <a:cs typeface="B Yekan" pitchFamily="2" charset="-78"/>
            </a:endParaRPr>
          </a:p>
        </p:txBody>
      </p:sp>
      <p:sp>
        <p:nvSpPr>
          <p:cNvPr id="13" name="Rectangle 12"/>
          <p:cNvSpPr/>
          <p:nvPr/>
        </p:nvSpPr>
        <p:spPr>
          <a:xfrm>
            <a:off x="0" y="4953000"/>
            <a:ext cx="9144000" cy="990600"/>
          </a:xfrm>
          <a:prstGeom prst="rect">
            <a:avLst/>
          </a:prstGeom>
          <a:solidFill>
            <a:srgbClr val="0070C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solidFill>
                <a:schemeClr val="bg1"/>
              </a:solidFill>
              <a:cs typeface="B Yekan" pitchFamily="2" charset="-78"/>
            </a:endParaRPr>
          </a:p>
        </p:txBody>
      </p:sp>
      <p:sp>
        <p:nvSpPr>
          <p:cNvPr id="14" name="Rectangle 13"/>
          <p:cNvSpPr/>
          <p:nvPr/>
        </p:nvSpPr>
        <p:spPr>
          <a:xfrm>
            <a:off x="457200" y="5161002"/>
            <a:ext cx="8153400" cy="553998"/>
          </a:xfrm>
          <a:prstGeom prst="rect">
            <a:avLst/>
          </a:prstGeom>
        </p:spPr>
        <p:txBody>
          <a:bodyPr wrap="square">
            <a:spAutoFit/>
          </a:bodyPr>
          <a:lstStyle/>
          <a:p>
            <a:pPr algn="just" rtl="1"/>
            <a:r>
              <a:rPr lang="fa-IR" sz="3000" dirty="0" smtClean="0">
                <a:solidFill>
                  <a:schemeClr val="bg1"/>
                </a:solidFill>
                <a:cs typeface="B Yekan" pitchFamily="2" charset="-78"/>
              </a:rPr>
              <a:t>مدل کسب و کار خود را با مشتری بسنجید</a:t>
            </a:r>
            <a:endParaRPr lang="en-US" sz="30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F:\axkadeh\HAVAPEYMA\Axkade10391.jpg"/>
          <p:cNvPicPr>
            <a:picLocks noChangeAspect="1" noChangeArrowheads="1"/>
          </p:cNvPicPr>
          <p:nvPr/>
        </p:nvPicPr>
        <p:blipFill>
          <a:blip r:embed="rId3" cstate="print">
            <a:lum contrast="-30000"/>
          </a:blip>
          <a:srcRect l="18333" r="15000"/>
          <a:stretch>
            <a:fillRect/>
          </a:stretch>
        </p:blipFill>
        <p:spPr bwMode="auto">
          <a:xfrm>
            <a:off x="0" y="-1395"/>
            <a:ext cx="9144000" cy="6859395"/>
          </a:xfrm>
          <a:prstGeom prst="rect">
            <a:avLst/>
          </a:prstGeom>
          <a:noFill/>
        </p:spPr>
      </p:pic>
      <p:sp>
        <p:nvSpPr>
          <p:cNvPr id="2" name="Title 1"/>
          <p:cNvSpPr>
            <a:spLocks noGrp="1"/>
          </p:cNvSpPr>
          <p:nvPr>
            <p:ph type="title"/>
          </p:nvPr>
        </p:nvSpPr>
        <p:spPr>
          <a:xfrm>
            <a:off x="3962400" y="274638"/>
            <a:ext cx="4724400" cy="1143000"/>
          </a:xfrm>
        </p:spPr>
        <p:txBody>
          <a:bodyPr/>
          <a:lstStyle/>
          <a:p>
            <a:pPr algn="r"/>
            <a:r>
              <a:rPr lang="fa-IR" dirty="0" smtClean="0">
                <a:solidFill>
                  <a:schemeClr val="bg1"/>
                </a:solidFill>
              </a:rPr>
              <a:t>و در آخر</a:t>
            </a:r>
            <a:endParaRPr lang="en-US" dirty="0">
              <a:solidFill>
                <a:schemeClr val="bg1"/>
              </a:solidFill>
            </a:endParaRPr>
          </a:p>
        </p:txBody>
      </p:sp>
      <p:sp>
        <p:nvSpPr>
          <p:cNvPr id="9" name="Rectangle 8"/>
          <p:cNvSpPr/>
          <p:nvPr/>
        </p:nvSpPr>
        <p:spPr>
          <a:xfrm>
            <a:off x="1272876" y="3573959"/>
            <a:ext cx="6728124" cy="769441"/>
          </a:xfrm>
          <a:prstGeom prst="rect">
            <a:avLst/>
          </a:prstGeom>
        </p:spPr>
        <p:txBody>
          <a:bodyPr wrap="none">
            <a:spAutoFit/>
          </a:bodyPr>
          <a:lstStyle/>
          <a:p>
            <a:pPr algn="r" rtl="1"/>
            <a:r>
              <a:rPr lang="fa-IR" sz="4400" b="1" dirty="0" smtClean="0">
                <a:ln w="18000">
                  <a:solidFill>
                    <a:srgbClr val="FFFF00"/>
                  </a:solidFill>
                  <a:prstDash val="solid"/>
                  <a:miter lim="800000"/>
                </a:ln>
                <a:noFill/>
                <a:effectLst>
                  <a:outerShdw blurRad="25500" dist="23000" dir="7020000" algn="tl">
                    <a:srgbClr val="000000">
                      <a:alpha val="50000"/>
                    </a:srgbClr>
                  </a:outerShdw>
                </a:effectLst>
                <a:cs typeface="B Nazanin" pitchFamily="2" charset="-78"/>
              </a:rPr>
              <a:t>خلق یک «ایده کسب و کار» جدید</a:t>
            </a:r>
            <a:endParaRPr lang="en-US" sz="4400" b="1" dirty="0">
              <a:ln w="18000">
                <a:solidFill>
                  <a:srgbClr val="FFFF00"/>
                </a:solidFill>
                <a:prstDash val="solid"/>
                <a:miter lim="800000"/>
              </a:ln>
              <a:noFill/>
              <a:effectLst>
                <a:outerShdw blurRad="25500" dist="23000" dir="7020000" algn="tl">
                  <a:srgbClr val="000000">
                    <a:alpha val="50000"/>
                  </a:srgbClr>
                </a:outerShdw>
              </a:effectLst>
              <a:cs typeface="B Nazanin" pitchFamily="2" charset="-78"/>
            </a:endParaRPr>
          </a:p>
        </p:txBody>
      </p:sp>
      <p:cxnSp>
        <p:nvCxnSpPr>
          <p:cNvPr id="11" name="Straight Connector 10"/>
          <p:cNvCxnSpPr/>
          <p:nvPr/>
        </p:nvCxnSpPr>
        <p:spPr>
          <a:xfrm>
            <a:off x="1447800" y="4335959"/>
            <a:ext cx="65532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F:\axkadeh\HAVAPEYMA\Axkade10391.jpg"/>
          <p:cNvPicPr>
            <a:picLocks noChangeAspect="1" noChangeArrowheads="1"/>
          </p:cNvPicPr>
          <p:nvPr/>
        </p:nvPicPr>
        <p:blipFill>
          <a:blip r:embed="rId3" cstate="print">
            <a:duotone>
              <a:prstClr val="black"/>
              <a:schemeClr val="accent3">
                <a:tint val="45000"/>
                <a:satMod val="400000"/>
              </a:schemeClr>
            </a:duotone>
          </a:blip>
          <a:srcRect l="18333" r="15000"/>
          <a:stretch>
            <a:fillRect/>
          </a:stretch>
        </p:blipFill>
        <p:spPr bwMode="auto">
          <a:xfrm>
            <a:off x="0" y="-1395"/>
            <a:ext cx="9144000" cy="6859395"/>
          </a:xfrm>
          <a:prstGeom prst="rect">
            <a:avLst/>
          </a:prstGeom>
          <a:noFill/>
        </p:spPr>
      </p:pic>
      <p:sp>
        <p:nvSpPr>
          <p:cNvPr id="2" name="Title 1"/>
          <p:cNvSpPr>
            <a:spLocks noGrp="1"/>
          </p:cNvSpPr>
          <p:nvPr>
            <p:ph type="title"/>
          </p:nvPr>
        </p:nvSpPr>
        <p:spPr>
          <a:xfrm>
            <a:off x="3962400" y="274638"/>
            <a:ext cx="4724400" cy="1143000"/>
          </a:xfrm>
        </p:spPr>
        <p:txBody>
          <a:bodyPr/>
          <a:lstStyle/>
          <a:p>
            <a:pPr algn="r"/>
            <a:r>
              <a:rPr lang="fa-IR" dirty="0" smtClean="0">
                <a:solidFill>
                  <a:schemeClr val="bg1"/>
                </a:solidFill>
              </a:rPr>
              <a:t>و در آخر</a:t>
            </a:r>
            <a:endParaRPr lang="en-US" dirty="0">
              <a:solidFill>
                <a:schemeClr val="bg1"/>
              </a:solidFill>
            </a:endParaRPr>
          </a:p>
        </p:txBody>
      </p:sp>
      <p:sp>
        <p:nvSpPr>
          <p:cNvPr id="5" name="Rectangle 4"/>
          <p:cNvSpPr/>
          <p:nvPr/>
        </p:nvSpPr>
        <p:spPr>
          <a:xfrm>
            <a:off x="990600" y="4495800"/>
            <a:ext cx="7086600" cy="461665"/>
          </a:xfrm>
          <a:prstGeom prst="rect">
            <a:avLst/>
          </a:prstGeom>
        </p:spPr>
        <p:txBody>
          <a:bodyPr wrap="square">
            <a:spAutoFit/>
          </a:bodyPr>
          <a:lstStyle/>
          <a:p>
            <a:pPr algn="r" rtl="1"/>
            <a:r>
              <a:rPr lang="fa-IR" sz="2400" dirty="0" smtClean="0">
                <a:solidFill>
                  <a:schemeClr val="bg1"/>
                </a:solidFill>
                <a:cs typeface="B Yekan" pitchFamily="2" charset="-78"/>
              </a:rPr>
              <a:t>لزوما به معنای خلق یک</a:t>
            </a:r>
            <a:r>
              <a:rPr lang="en-US" sz="2400" dirty="0" smtClean="0">
                <a:solidFill>
                  <a:schemeClr val="bg1"/>
                </a:solidFill>
                <a:cs typeface="B Yekan" pitchFamily="2" charset="-78"/>
              </a:rPr>
              <a:t> </a:t>
            </a:r>
            <a:r>
              <a:rPr lang="fa-IR" sz="2400" dirty="0" smtClean="0">
                <a:solidFill>
                  <a:schemeClr val="bg1"/>
                </a:solidFill>
                <a:cs typeface="B Yekan" pitchFamily="2" charset="-78"/>
              </a:rPr>
              <a:t>مدل کسب و کار منحصربه‌فرد نیست.</a:t>
            </a:r>
            <a:endParaRPr lang="en-US" sz="2400" dirty="0">
              <a:solidFill>
                <a:schemeClr val="bg1"/>
              </a:solidFill>
              <a:cs typeface="B Yekan" pitchFamily="2" charset="-78"/>
            </a:endParaRPr>
          </a:p>
        </p:txBody>
      </p:sp>
      <p:sp>
        <p:nvSpPr>
          <p:cNvPr id="9" name="Rectangle 8"/>
          <p:cNvSpPr/>
          <p:nvPr/>
        </p:nvSpPr>
        <p:spPr>
          <a:xfrm>
            <a:off x="1272876" y="3573959"/>
            <a:ext cx="6728124" cy="769441"/>
          </a:xfrm>
          <a:prstGeom prst="rect">
            <a:avLst/>
          </a:prstGeom>
        </p:spPr>
        <p:txBody>
          <a:bodyPr wrap="none">
            <a:spAutoFit/>
          </a:bodyPr>
          <a:lstStyle/>
          <a:p>
            <a:pPr algn="r" rtl="1"/>
            <a:r>
              <a:rPr lang="fa-IR" sz="4400" b="1" dirty="0" smtClean="0">
                <a:ln w="18000">
                  <a:solidFill>
                    <a:srgbClr val="FFFF00"/>
                  </a:solidFill>
                  <a:prstDash val="solid"/>
                  <a:miter lim="800000"/>
                </a:ln>
                <a:noFill/>
                <a:effectLst>
                  <a:outerShdw blurRad="25500" dist="23000" dir="7020000" algn="tl">
                    <a:srgbClr val="000000">
                      <a:alpha val="50000"/>
                    </a:srgbClr>
                  </a:outerShdw>
                </a:effectLst>
                <a:cs typeface="B Nazanin" pitchFamily="2" charset="-78"/>
              </a:rPr>
              <a:t>خلق یک «ایده کسب و کار» جدید</a:t>
            </a:r>
            <a:endParaRPr lang="en-US" sz="4400" b="1" dirty="0">
              <a:ln w="18000">
                <a:solidFill>
                  <a:srgbClr val="FFFF00"/>
                </a:solidFill>
                <a:prstDash val="solid"/>
                <a:miter lim="800000"/>
              </a:ln>
              <a:noFill/>
              <a:effectLst>
                <a:outerShdw blurRad="25500" dist="23000" dir="7020000" algn="tl">
                  <a:srgbClr val="000000">
                    <a:alpha val="50000"/>
                  </a:srgbClr>
                </a:outerShdw>
              </a:effectLst>
              <a:cs typeface="B Nazanin" pitchFamily="2" charset="-78"/>
            </a:endParaRPr>
          </a:p>
        </p:txBody>
      </p:sp>
      <p:cxnSp>
        <p:nvCxnSpPr>
          <p:cNvPr id="11" name="Straight Connector 10"/>
          <p:cNvCxnSpPr/>
          <p:nvPr/>
        </p:nvCxnSpPr>
        <p:spPr>
          <a:xfrm>
            <a:off x="1447800" y="4335959"/>
            <a:ext cx="65532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F:\axkadeh\HAVAPEYMA\Axkade10391.jpg"/>
          <p:cNvPicPr>
            <a:picLocks noChangeAspect="1" noChangeArrowheads="1"/>
          </p:cNvPicPr>
          <p:nvPr/>
        </p:nvPicPr>
        <p:blipFill>
          <a:blip r:embed="rId3" cstate="print">
            <a:duotone>
              <a:prstClr val="black"/>
              <a:schemeClr val="accent2">
                <a:tint val="45000"/>
                <a:satMod val="400000"/>
              </a:schemeClr>
            </a:duotone>
          </a:blip>
          <a:srcRect l="18333" r="15000"/>
          <a:stretch>
            <a:fillRect/>
          </a:stretch>
        </p:blipFill>
        <p:spPr bwMode="auto">
          <a:xfrm>
            <a:off x="0" y="-1395"/>
            <a:ext cx="9144000" cy="6859395"/>
          </a:xfrm>
          <a:prstGeom prst="rect">
            <a:avLst/>
          </a:prstGeom>
          <a:noFill/>
        </p:spPr>
      </p:pic>
      <p:sp>
        <p:nvSpPr>
          <p:cNvPr id="2" name="Title 1"/>
          <p:cNvSpPr>
            <a:spLocks noGrp="1"/>
          </p:cNvSpPr>
          <p:nvPr>
            <p:ph type="title"/>
          </p:nvPr>
        </p:nvSpPr>
        <p:spPr>
          <a:xfrm>
            <a:off x="3962400" y="274638"/>
            <a:ext cx="4724400" cy="1143000"/>
          </a:xfrm>
        </p:spPr>
        <p:txBody>
          <a:bodyPr/>
          <a:lstStyle/>
          <a:p>
            <a:pPr algn="r"/>
            <a:r>
              <a:rPr lang="fa-IR" dirty="0" smtClean="0">
                <a:solidFill>
                  <a:schemeClr val="bg1"/>
                </a:solidFill>
              </a:rPr>
              <a:t>و در آخر</a:t>
            </a:r>
            <a:endParaRPr lang="en-US" dirty="0">
              <a:solidFill>
                <a:schemeClr val="bg1"/>
              </a:solidFill>
            </a:endParaRPr>
          </a:p>
        </p:txBody>
      </p:sp>
      <p:sp>
        <p:nvSpPr>
          <p:cNvPr id="9" name="Rectangle 8"/>
          <p:cNvSpPr/>
          <p:nvPr/>
        </p:nvSpPr>
        <p:spPr>
          <a:xfrm>
            <a:off x="1272876" y="3573959"/>
            <a:ext cx="6728124" cy="769441"/>
          </a:xfrm>
          <a:prstGeom prst="rect">
            <a:avLst/>
          </a:prstGeom>
        </p:spPr>
        <p:txBody>
          <a:bodyPr wrap="none">
            <a:spAutoFit/>
          </a:bodyPr>
          <a:lstStyle/>
          <a:p>
            <a:pPr algn="r" rtl="1"/>
            <a:r>
              <a:rPr lang="fa-IR" sz="4400" b="1" dirty="0" smtClean="0">
                <a:ln w="18000">
                  <a:solidFill>
                    <a:srgbClr val="FFFF00"/>
                  </a:solidFill>
                  <a:prstDash val="solid"/>
                  <a:miter lim="800000"/>
                </a:ln>
                <a:noFill/>
                <a:effectLst>
                  <a:outerShdw blurRad="25500" dist="23000" dir="7020000" algn="tl">
                    <a:srgbClr val="000000">
                      <a:alpha val="50000"/>
                    </a:srgbClr>
                  </a:outerShdw>
                </a:effectLst>
                <a:cs typeface="B Nazanin" pitchFamily="2" charset="-78"/>
              </a:rPr>
              <a:t>خلق یک «ایده کسب و کار» جدید</a:t>
            </a:r>
            <a:endParaRPr lang="en-US" sz="4400" b="1" dirty="0">
              <a:ln w="18000">
                <a:solidFill>
                  <a:srgbClr val="FFFF00"/>
                </a:solidFill>
                <a:prstDash val="solid"/>
                <a:miter lim="800000"/>
              </a:ln>
              <a:noFill/>
              <a:effectLst>
                <a:outerShdw blurRad="25500" dist="23000" dir="7020000" algn="tl">
                  <a:srgbClr val="000000">
                    <a:alpha val="50000"/>
                  </a:srgbClr>
                </a:outerShdw>
              </a:effectLst>
              <a:cs typeface="B Nazanin" pitchFamily="2" charset="-78"/>
            </a:endParaRPr>
          </a:p>
        </p:txBody>
      </p:sp>
      <p:cxnSp>
        <p:nvCxnSpPr>
          <p:cNvPr id="11" name="Straight Connector 10"/>
          <p:cNvCxnSpPr/>
          <p:nvPr/>
        </p:nvCxnSpPr>
        <p:spPr>
          <a:xfrm>
            <a:off x="1447800" y="4335959"/>
            <a:ext cx="65532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447800" y="4535269"/>
            <a:ext cx="6553200" cy="830997"/>
          </a:xfrm>
          <a:prstGeom prst="rect">
            <a:avLst/>
          </a:prstGeom>
        </p:spPr>
        <p:txBody>
          <a:bodyPr wrap="square">
            <a:spAutoFit/>
          </a:bodyPr>
          <a:lstStyle/>
          <a:p>
            <a:pPr algn="just" rtl="1"/>
            <a:r>
              <a:rPr lang="fa-IR" sz="2400" dirty="0" smtClean="0">
                <a:solidFill>
                  <a:schemeClr val="bg1"/>
                </a:solidFill>
                <a:cs typeface="B Yekan" pitchFamily="2" charset="-78"/>
              </a:rPr>
              <a:t>با تقلید از مدل‌های کسب و کار موجود و نوآوری در آنها برای ایجاد مزیت رقابتی با رقبا، شروع می‌شود.</a:t>
            </a:r>
            <a:endParaRPr lang="en-US" sz="2400"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F:\axkadeh\HAVAPEYMA\Axkade10391.jpg"/>
          <p:cNvPicPr>
            <a:picLocks noChangeAspect="1" noChangeArrowheads="1"/>
          </p:cNvPicPr>
          <p:nvPr/>
        </p:nvPicPr>
        <p:blipFill>
          <a:blip r:embed="rId3" cstate="print">
            <a:duotone>
              <a:prstClr val="black"/>
              <a:schemeClr val="accent4">
                <a:tint val="45000"/>
                <a:satMod val="400000"/>
              </a:schemeClr>
            </a:duotone>
          </a:blip>
          <a:srcRect l="18333" r="15000"/>
          <a:stretch>
            <a:fillRect/>
          </a:stretch>
        </p:blipFill>
        <p:spPr bwMode="auto">
          <a:xfrm>
            <a:off x="0" y="-1395"/>
            <a:ext cx="9144000" cy="6859395"/>
          </a:xfrm>
          <a:prstGeom prst="rect">
            <a:avLst/>
          </a:prstGeom>
          <a:noFill/>
        </p:spPr>
      </p:pic>
      <p:sp>
        <p:nvSpPr>
          <p:cNvPr id="2" name="Title 1"/>
          <p:cNvSpPr>
            <a:spLocks noGrp="1"/>
          </p:cNvSpPr>
          <p:nvPr>
            <p:ph type="title"/>
          </p:nvPr>
        </p:nvSpPr>
        <p:spPr>
          <a:xfrm>
            <a:off x="3962400" y="274638"/>
            <a:ext cx="4724400" cy="1143000"/>
          </a:xfrm>
        </p:spPr>
        <p:txBody>
          <a:bodyPr/>
          <a:lstStyle/>
          <a:p>
            <a:pPr algn="r"/>
            <a:r>
              <a:rPr lang="fa-IR" dirty="0" smtClean="0">
                <a:solidFill>
                  <a:schemeClr val="bg1"/>
                </a:solidFill>
              </a:rPr>
              <a:t>و در آخر</a:t>
            </a:r>
            <a:endParaRPr lang="en-US" dirty="0">
              <a:solidFill>
                <a:schemeClr val="bg1"/>
              </a:solidFill>
            </a:endParaRPr>
          </a:p>
        </p:txBody>
      </p:sp>
      <p:sp>
        <p:nvSpPr>
          <p:cNvPr id="9" name="Rectangle 8"/>
          <p:cNvSpPr/>
          <p:nvPr/>
        </p:nvSpPr>
        <p:spPr>
          <a:xfrm>
            <a:off x="1272876" y="3573959"/>
            <a:ext cx="6728124" cy="769441"/>
          </a:xfrm>
          <a:prstGeom prst="rect">
            <a:avLst/>
          </a:prstGeom>
        </p:spPr>
        <p:txBody>
          <a:bodyPr wrap="none">
            <a:spAutoFit/>
          </a:bodyPr>
          <a:lstStyle/>
          <a:p>
            <a:pPr algn="r" rtl="1"/>
            <a:r>
              <a:rPr lang="fa-IR" sz="4400" b="1" dirty="0" smtClean="0">
                <a:ln w="18000">
                  <a:solidFill>
                    <a:srgbClr val="FFFF00"/>
                  </a:solidFill>
                  <a:prstDash val="solid"/>
                  <a:miter lim="800000"/>
                </a:ln>
                <a:noFill/>
                <a:effectLst>
                  <a:outerShdw blurRad="25500" dist="23000" dir="7020000" algn="tl">
                    <a:srgbClr val="000000">
                      <a:alpha val="50000"/>
                    </a:srgbClr>
                  </a:outerShdw>
                </a:effectLst>
                <a:cs typeface="B Nazanin" pitchFamily="2" charset="-78"/>
              </a:rPr>
              <a:t>خلق یک «ایده کسب و کار» جدید</a:t>
            </a:r>
            <a:endParaRPr lang="en-US" sz="4400" b="1" dirty="0">
              <a:ln w="18000">
                <a:solidFill>
                  <a:srgbClr val="FFFF00"/>
                </a:solidFill>
                <a:prstDash val="solid"/>
                <a:miter lim="800000"/>
              </a:ln>
              <a:noFill/>
              <a:effectLst>
                <a:outerShdw blurRad="25500" dist="23000" dir="7020000" algn="tl">
                  <a:srgbClr val="000000">
                    <a:alpha val="50000"/>
                  </a:srgbClr>
                </a:outerShdw>
              </a:effectLst>
              <a:cs typeface="B Nazanin" pitchFamily="2" charset="-78"/>
            </a:endParaRPr>
          </a:p>
        </p:txBody>
      </p:sp>
      <p:cxnSp>
        <p:nvCxnSpPr>
          <p:cNvPr id="11" name="Straight Connector 10"/>
          <p:cNvCxnSpPr/>
          <p:nvPr/>
        </p:nvCxnSpPr>
        <p:spPr>
          <a:xfrm>
            <a:off x="1447800" y="4335959"/>
            <a:ext cx="6553200" cy="0"/>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447800" y="4535269"/>
            <a:ext cx="6553200" cy="1200329"/>
          </a:xfrm>
          <a:prstGeom prst="rect">
            <a:avLst/>
          </a:prstGeom>
        </p:spPr>
        <p:txBody>
          <a:bodyPr wrap="square">
            <a:spAutoFit/>
          </a:bodyPr>
          <a:lstStyle/>
          <a:p>
            <a:pPr algn="just" rtl="1">
              <a:defRPr/>
            </a:pPr>
            <a:r>
              <a:rPr lang="fa-IR" sz="2400" dirty="0" smtClean="0">
                <a:solidFill>
                  <a:schemeClr val="bg1"/>
                </a:solidFill>
                <a:cs typeface="B Yekan" pitchFamily="2" charset="-78"/>
              </a:rPr>
              <a:t>می‌تواند مبتنی بر بوم مدل کسب و کار و با ایده‌پردازی در چهار کانون مهم یعنی منابع، ارزش، مشتری و منابع مالی صورت گیرد.</a:t>
            </a:r>
            <a:endParaRPr lang="en-US" sz="2400" dirty="0" smtClean="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و در آخر</a:t>
            </a:r>
            <a:endParaRPr lang="en-US" dirty="0"/>
          </a:p>
        </p:txBody>
      </p:sp>
      <p:sp>
        <p:nvSpPr>
          <p:cNvPr id="3" name="Content Placeholder 2"/>
          <p:cNvSpPr>
            <a:spLocks noGrp="1"/>
          </p:cNvSpPr>
          <p:nvPr>
            <p:ph idx="1"/>
          </p:nvPr>
        </p:nvSpPr>
        <p:spPr/>
        <p:txBody>
          <a:bodyPr/>
          <a:lstStyle/>
          <a:p>
            <a:endParaRPr lang="en-US"/>
          </a:p>
        </p:txBody>
      </p:sp>
      <p:pic>
        <p:nvPicPr>
          <p:cNvPr id="10242" name="Picture 2" descr="F:\axkadeh\Axkade17964.jpg"/>
          <p:cNvPicPr>
            <a:picLocks noChangeAspect="1" noChangeArrowheads="1"/>
          </p:cNvPicPr>
          <p:nvPr/>
        </p:nvPicPr>
        <p:blipFill>
          <a:blip r:embed="rId3" cstate="print"/>
          <a:srcRect l="8127" r="13683"/>
          <a:stretch>
            <a:fillRect/>
          </a:stretch>
        </p:blipFill>
        <p:spPr bwMode="auto">
          <a:xfrm>
            <a:off x="0" y="0"/>
            <a:ext cx="9144000" cy="6858000"/>
          </a:xfrm>
          <a:prstGeom prst="rect">
            <a:avLst/>
          </a:prstGeom>
          <a:noFill/>
        </p:spPr>
      </p:pic>
      <p:pic>
        <p:nvPicPr>
          <p:cNvPr id="5" name="Picture 2" descr="F:\nasseri\Dropbox\work\my logo.png"/>
          <p:cNvPicPr>
            <a:picLocks noChangeAspect="1" noChangeArrowheads="1"/>
          </p:cNvPicPr>
          <p:nvPr/>
        </p:nvPicPr>
        <p:blipFill>
          <a:blip r:embed="rId4" cstate="print"/>
          <a:srcRect/>
          <a:stretch>
            <a:fillRect/>
          </a:stretch>
        </p:blipFill>
        <p:spPr bwMode="auto">
          <a:xfrm>
            <a:off x="76200" y="0"/>
            <a:ext cx="1461553" cy="1219200"/>
          </a:xfrm>
          <a:prstGeom prst="rect">
            <a:avLst/>
          </a:prstGeom>
          <a:noFill/>
        </p:spPr>
      </p:pic>
      <p:sp>
        <p:nvSpPr>
          <p:cNvPr id="6" name="Rectangle 5"/>
          <p:cNvSpPr/>
          <p:nvPr/>
        </p:nvSpPr>
        <p:spPr>
          <a:xfrm>
            <a:off x="0" y="5638800"/>
            <a:ext cx="9144000" cy="707886"/>
          </a:xfrm>
          <a:prstGeom prst="rect">
            <a:avLst/>
          </a:prstGeom>
          <a:solidFill>
            <a:srgbClr val="558ED5">
              <a:alpha val="69804"/>
            </a:srgbClr>
          </a:solidFill>
        </p:spPr>
        <p:txBody>
          <a:bodyPr wrap="square">
            <a:spAutoFit/>
          </a:bodyPr>
          <a:lstStyle/>
          <a:p>
            <a:pPr algn="ctr" rtl="1"/>
            <a:r>
              <a:rPr lang="fa-IR" sz="2000" dirty="0" smtClean="0">
                <a:solidFill>
                  <a:schemeClr val="bg1"/>
                </a:solidFill>
                <a:cs typeface="B Homa" pitchFamily="2" charset="-78"/>
              </a:rPr>
              <a:t>برای مطالعه متن کامل این نوشتار می‌توانید به سایت کاریا در آدرس زیر مراجعه نمایید:</a:t>
            </a:r>
          </a:p>
          <a:p>
            <a:pPr algn="ctr" rtl="1"/>
            <a:r>
              <a:rPr lang="en-US" sz="2000" smtClean="0">
                <a:solidFill>
                  <a:srgbClr val="FFFF00"/>
                </a:solidFill>
              </a:rPr>
              <a:t>http://bit.ly/1tkxqcz</a:t>
            </a:r>
            <a:endParaRPr lang="en-US" sz="2000" dirty="0">
              <a:solidFill>
                <a:srgbClr val="FFFF00"/>
              </a:solidFill>
              <a:cs typeface="B Homa" pitchFamily="2" charset="-78"/>
            </a:endParaRPr>
          </a:p>
        </p:txBody>
      </p:sp>
      <p:pic>
        <p:nvPicPr>
          <p:cNvPr id="14338" name="Picture 2" descr="C:\Users\naseri\Desktop\karya_logo.png"/>
          <p:cNvPicPr>
            <a:picLocks noChangeAspect="1" noChangeArrowheads="1"/>
          </p:cNvPicPr>
          <p:nvPr/>
        </p:nvPicPr>
        <p:blipFill>
          <a:blip r:embed="rId5" cstate="print"/>
          <a:srcRect/>
          <a:stretch>
            <a:fillRect/>
          </a:stretch>
        </p:blipFill>
        <p:spPr bwMode="auto">
          <a:xfrm>
            <a:off x="1143000" y="228600"/>
            <a:ext cx="2340864" cy="914400"/>
          </a:xfrm>
          <a:prstGeom prst="rect">
            <a:avLst/>
          </a:prstGeom>
          <a:noFill/>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Picture 4" descr="C:\Users\naseri\Desktop\The_Girl_With_The_Pearl_Earring_1665.jpg"/>
          <p:cNvPicPr>
            <a:picLocks noChangeAspect="1" noChangeArrowheads="1"/>
          </p:cNvPicPr>
          <p:nvPr/>
        </p:nvPicPr>
        <p:blipFill>
          <a:blip r:embed="rId3" cstate="print"/>
          <a:srcRect l="20635"/>
          <a:stretch>
            <a:fillRect/>
          </a:stretch>
        </p:blipFill>
        <p:spPr bwMode="auto">
          <a:xfrm flipH="1">
            <a:off x="0" y="3124199"/>
            <a:ext cx="2074334" cy="3733801"/>
          </a:xfrm>
          <a:prstGeom prst="rect">
            <a:avLst/>
          </a:prstGeom>
          <a:noFill/>
        </p:spPr>
      </p:pic>
      <p:sp>
        <p:nvSpPr>
          <p:cNvPr id="6" name="Rectangle 5"/>
          <p:cNvSpPr/>
          <p:nvPr/>
        </p:nvSpPr>
        <p:spPr>
          <a:xfrm>
            <a:off x="304800" y="228600"/>
            <a:ext cx="8534400" cy="1661993"/>
          </a:xfrm>
          <a:prstGeom prst="rect">
            <a:avLst/>
          </a:prstGeom>
        </p:spPr>
        <p:txBody>
          <a:bodyPr wrap="square">
            <a:spAutoFit/>
          </a:bodyPr>
          <a:lstStyle/>
          <a:p>
            <a:pPr algn="ctr" rtl="1"/>
            <a:r>
              <a:rPr lang="fa-IR" sz="4800" dirty="0" smtClean="0">
                <a:solidFill>
                  <a:srgbClr val="FFC000"/>
                </a:solidFill>
                <a:cs typeface="Dast Nevis" pitchFamily="66" charset="-78"/>
              </a:rPr>
              <a:t>نـــــــوآوری</a:t>
            </a:r>
            <a:r>
              <a:rPr lang="fa-IR" sz="4800" dirty="0" smtClean="0">
                <a:solidFill>
                  <a:srgbClr val="FFC000"/>
                </a:solidFill>
                <a:cs typeface="B Yekan" pitchFamily="2" charset="-78"/>
              </a:rPr>
              <a:t> </a:t>
            </a:r>
            <a:r>
              <a:rPr lang="fa-IR" sz="4000" b="1" dirty="0" smtClean="0">
                <a:cs typeface="B Yekan" pitchFamily="2" charset="-78"/>
              </a:rPr>
              <a:t>در بازطراحی یک </a:t>
            </a:r>
          </a:p>
          <a:p>
            <a:pPr algn="ctr" rtl="1"/>
            <a:r>
              <a:rPr lang="fa-IR" sz="4000" b="1" dirty="0" smtClean="0">
                <a:solidFill>
                  <a:srgbClr val="FFC000"/>
                </a:solidFill>
                <a:cs typeface="B Yekan" pitchFamily="2" charset="-78"/>
              </a:rPr>
              <a:t>مدل کسب و کار </a:t>
            </a:r>
            <a:r>
              <a:rPr lang="fa-IR" sz="5400" dirty="0" smtClean="0">
                <a:cs typeface="Dast Nevis" pitchFamily="66" charset="-78"/>
              </a:rPr>
              <a:t>مـــــوجـــــود</a:t>
            </a:r>
            <a:endParaRPr lang="en-US" sz="2800" dirty="0">
              <a:cs typeface="Dast Nevis" pitchFamily="66" charset="-78"/>
            </a:endParaRPr>
          </a:p>
        </p:txBody>
      </p:sp>
      <p:sp>
        <p:nvSpPr>
          <p:cNvPr id="8" name="Rounded Rectangular Callout 7"/>
          <p:cNvSpPr/>
          <p:nvPr/>
        </p:nvSpPr>
        <p:spPr>
          <a:xfrm>
            <a:off x="3124200" y="2133600"/>
            <a:ext cx="2819400" cy="1676400"/>
          </a:xfrm>
          <a:prstGeom prst="wedgeRoundRectCallout">
            <a:avLst>
              <a:gd name="adj1" fmla="val -92119"/>
              <a:gd name="adj2" fmla="val 121591"/>
              <a:gd name="adj3" fmla="val 16667"/>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5400" dirty="0" smtClean="0">
                <a:cs typeface="Dast Nevis" pitchFamily="66" charset="-78"/>
              </a:rPr>
              <a:t>یعنی چی؟</a:t>
            </a:r>
            <a:endParaRPr lang="en-US" sz="5400" dirty="0">
              <a:cs typeface="Dast Nevis" pitchFamily="66" charset="-78"/>
            </a:endParaRPr>
          </a:p>
        </p:txBody>
      </p:sp>
      <p:cxnSp>
        <p:nvCxnSpPr>
          <p:cNvPr id="5" name="Straight Connector 4"/>
          <p:cNvCxnSpPr/>
          <p:nvPr/>
        </p:nvCxnSpPr>
        <p:spPr>
          <a:xfrm>
            <a:off x="1371600" y="1905000"/>
            <a:ext cx="62484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1371600" y="228600"/>
            <a:ext cx="62484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3" name="Picture 3" descr="F:\axkadeh\Axkade10753.jpg"/>
          <p:cNvPicPr>
            <a:picLocks noChangeAspect="1" noChangeArrowheads="1"/>
          </p:cNvPicPr>
          <p:nvPr/>
        </p:nvPicPr>
        <p:blipFill>
          <a:blip r:embed="rId3" cstate="print"/>
          <a:srcRect l="29035"/>
          <a:stretch>
            <a:fillRect/>
          </a:stretch>
        </p:blipFill>
        <p:spPr bwMode="auto">
          <a:xfrm>
            <a:off x="6858000" y="3048000"/>
            <a:ext cx="2286000" cy="3810000"/>
          </a:xfrm>
          <a:prstGeom prst="rect">
            <a:avLst/>
          </a:prstGeom>
          <a:noFill/>
        </p:spPr>
      </p:pic>
      <p:pic>
        <p:nvPicPr>
          <p:cNvPr id="3" name="Picture 4" descr="C:\Users\naseri\Desktop\The_Girl_With_The_Pearl_Earring_1665.jpg"/>
          <p:cNvPicPr>
            <a:picLocks noChangeAspect="1" noChangeArrowheads="1"/>
          </p:cNvPicPr>
          <p:nvPr/>
        </p:nvPicPr>
        <p:blipFill>
          <a:blip r:embed="rId4" cstate="print"/>
          <a:srcRect l="20635"/>
          <a:stretch>
            <a:fillRect/>
          </a:stretch>
        </p:blipFill>
        <p:spPr bwMode="auto">
          <a:xfrm flipH="1">
            <a:off x="0" y="3124199"/>
            <a:ext cx="2074334" cy="3733801"/>
          </a:xfrm>
          <a:prstGeom prst="rect">
            <a:avLst/>
          </a:prstGeom>
          <a:noFill/>
        </p:spPr>
      </p:pic>
      <p:sp>
        <p:nvSpPr>
          <p:cNvPr id="6" name="Rectangle 5"/>
          <p:cNvSpPr/>
          <p:nvPr/>
        </p:nvSpPr>
        <p:spPr>
          <a:xfrm>
            <a:off x="304800" y="228600"/>
            <a:ext cx="8534400" cy="1661993"/>
          </a:xfrm>
          <a:prstGeom prst="rect">
            <a:avLst/>
          </a:prstGeom>
        </p:spPr>
        <p:txBody>
          <a:bodyPr wrap="square">
            <a:spAutoFit/>
          </a:bodyPr>
          <a:lstStyle/>
          <a:p>
            <a:pPr algn="ctr" rtl="1"/>
            <a:r>
              <a:rPr lang="fa-IR" sz="4800" dirty="0" smtClean="0">
                <a:solidFill>
                  <a:srgbClr val="FFC000"/>
                </a:solidFill>
                <a:cs typeface="Dast Nevis" pitchFamily="66" charset="-78"/>
              </a:rPr>
              <a:t>نـــــــوآوری</a:t>
            </a:r>
            <a:r>
              <a:rPr lang="fa-IR" sz="4800" dirty="0" smtClean="0">
                <a:solidFill>
                  <a:srgbClr val="FFC000"/>
                </a:solidFill>
                <a:cs typeface="B Yekan" pitchFamily="2" charset="-78"/>
              </a:rPr>
              <a:t> </a:t>
            </a:r>
            <a:r>
              <a:rPr lang="fa-IR" sz="4000" b="1" dirty="0" smtClean="0">
                <a:cs typeface="B Yekan" pitchFamily="2" charset="-78"/>
              </a:rPr>
              <a:t>در بازطراحی یک </a:t>
            </a:r>
          </a:p>
          <a:p>
            <a:pPr algn="ctr" rtl="1"/>
            <a:r>
              <a:rPr lang="fa-IR" sz="4000" b="1" dirty="0" smtClean="0">
                <a:solidFill>
                  <a:srgbClr val="FFC000"/>
                </a:solidFill>
                <a:cs typeface="B Yekan" pitchFamily="2" charset="-78"/>
              </a:rPr>
              <a:t>مدل کسب و کار </a:t>
            </a:r>
            <a:r>
              <a:rPr lang="fa-IR" sz="5400" dirty="0" smtClean="0">
                <a:cs typeface="Dast Nevis" pitchFamily="66" charset="-78"/>
              </a:rPr>
              <a:t>مـــــوجـــــود</a:t>
            </a:r>
            <a:endParaRPr lang="en-US" sz="2800" dirty="0">
              <a:cs typeface="Dast Nevis" pitchFamily="66" charset="-78"/>
            </a:endParaRPr>
          </a:p>
        </p:txBody>
      </p:sp>
      <p:sp>
        <p:nvSpPr>
          <p:cNvPr id="8" name="Rounded Rectangular Callout 7"/>
          <p:cNvSpPr/>
          <p:nvPr/>
        </p:nvSpPr>
        <p:spPr>
          <a:xfrm>
            <a:off x="3124200" y="2133600"/>
            <a:ext cx="2819400" cy="1676400"/>
          </a:xfrm>
          <a:prstGeom prst="wedgeRoundRectCallout">
            <a:avLst>
              <a:gd name="adj1" fmla="val -92119"/>
              <a:gd name="adj2" fmla="val 121591"/>
              <a:gd name="adj3" fmla="val 16667"/>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5400" dirty="0" smtClean="0">
                <a:cs typeface="Dast Nevis" pitchFamily="66" charset="-78"/>
              </a:rPr>
              <a:t>یعنی چی؟</a:t>
            </a:r>
            <a:endParaRPr lang="en-US" sz="5400" dirty="0">
              <a:cs typeface="Dast Nevis" pitchFamily="66" charset="-78"/>
            </a:endParaRPr>
          </a:p>
        </p:txBody>
      </p:sp>
      <p:sp>
        <p:nvSpPr>
          <p:cNvPr id="9" name="Rounded Rectangular Callout 8"/>
          <p:cNvSpPr/>
          <p:nvPr/>
        </p:nvSpPr>
        <p:spPr>
          <a:xfrm>
            <a:off x="3200400" y="4648200"/>
            <a:ext cx="2819400" cy="1676400"/>
          </a:xfrm>
          <a:prstGeom prst="wedgeRoundRectCallout">
            <a:avLst>
              <a:gd name="adj1" fmla="val 80178"/>
              <a:gd name="adj2" fmla="val -26136"/>
              <a:gd name="adj3" fmla="val 16667"/>
            </a:avLst>
          </a:prstGeom>
          <a:solidFill>
            <a:schemeClr val="bg1">
              <a:lumMod val="95000"/>
              <a:lumOff val="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a-IR" sz="3600" dirty="0" smtClean="0">
                <a:cs typeface="Dast Nevis" pitchFamily="66" charset="-78"/>
              </a:rPr>
              <a:t>بگذار کمی بیشتر توضیح بدهم...</a:t>
            </a:r>
            <a:endParaRPr lang="en-US" sz="3600" dirty="0">
              <a:cs typeface="Dast Nevis" pitchFamily="66" charset="-78"/>
            </a:endParaRPr>
          </a:p>
        </p:txBody>
      </p:sp>
      <p:cxnSp>
        <p:nvCxnSpPr>
          <p:cNvPr id="7" name="Straight Connector 6"/>
          <p:cNvCxnSpPr/>
          <p:nvPr/>
        </p:nvCxnSpPr>
        <p:spPr>
          <a:xfrm>
            <a:off x="1371600" y="1905000"/>
            <a:ext cx="62484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1371600" y="228600"/>
            <a:ext cx="6248400" cy="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xkadeh\Axkade6734.jpg"/>
          <p:cNvPicPr>
            <a:picLocks noChangeAspect="1" noChangeArrowheads="1"/>
          </p:cNvPicPr>
          <p:nvPr/>
        </p:nvPicPr>
        <p:blipFill>
          <a:blip r:embed="rId3" cstate="print"/>
          <a:srcRect r="11042"/>
          <a:stretch>
            <a:fillRect/>
          </a:stretch>
        </p:blipFill>
        <p:spPr bwMode="auto">
          <a:xfrm>
            <a:off x="0" y="0"/>
            <a:ext cx="9144000" cy="6858000"/>
          </a:xfrm>
          <a:prstGeom prst="rect">
            <a:avLst/>
          </a:prstGeom>
          <a:noFill/>
        </p:spPr>
      </p:pic>
      <p:sp>
        <p:nvSpPr>
          <p:cNvPr id="28" name="Rounded Rectangle 27"/>
          <p:cNvSpPr/>
          <p:nvPr/>
        </p:nvSpPr>
        <p:spPr>
          <a:xfrm>
            <a:off x="228600" y="4724400"/>
            <a:ext cx="4953000" cy="2133600"/>
          </a:xfrm>
          <a:prstGeom prst="roundRect">
            <a:avLst>
              <a:gd name="adj" fmla="val 0"/>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endParaRPr>
          </a:p>
        </p:txBody>
      </p:sp>
      <p:sp>
        <p:nvSpPr>
          <p:cNvPr id="17" name="Rounded Rectangle 16"/>
          <p:cNvSpPr/>
          <p:nvPr/>
        </p:nvSpPr>
        <p:spPr>
          <a:xfrm>
            <a:off x="228600" y="0"/>
            <a:ext cx="4953000" cy="4572000"/>
          </a:xfrm>
          <a:prstGeom prst="roundRect">
            <a:avLst>
              <a:gd name="adj" fmla="val 0"/>
            </a:avLst>
          </a:prstGeom>
          <a:solidFill>
            <a:srgbClr val="FFFF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8600" y="2362200"/>
            <a:ext cx="4876800" cy="2000548"/>
          </a:xfrm>
          <a:prstGeom prst="rect">
            <a:avLst/>
          </a:prstGeom>
          <a:noFill/>
        </p:spPr>
        <p:txBody>
          <a:bodyPr wrap="square">
            <a:spAutoFit/>
          </a:bodyPr>
          <a:lstStyle/>
          <a:p>
            <a:pPr algn="ctr" rtl="1"/>
            <a:r>
              <a:rPr lang="fa-IR" sz="3200" dirty="0" smtClean="0">
                <a:solidFill>
                  <a:schemeClr val="bg2">
                    <a:lumMod val="10000"/>
                  </a:schemeClr>
                </a:solidFill>
                <a:cs typeface="B Yekan" pitchFamily="2" charset="-78"/>
              </a:rPr>
              <a:t>ایجاد خلاقانه یک مدل‌کسب‌وکار </a:t>
            </a:r>
            <a:r>
              <a:rPr lang="fa-IR" sz="6000" dirty="0" smtClean="0">
                <a:solidFill>
                  <a:schemeClr val="bg2">
                    <a:lumMod val="10000"/>
                  </a:schemeClr>
                </a:solidFill>
                <a:cs typeface="Dast Nevis" pitchFamily="66" charset="-78"/>
              </a:rPr>
              <a:t>کامــلا جـدیـد</a:t>
            </a:r>
            <a:r>
              <a:rPr lang="fa-IR" sz="4400" dirty="0" smtClean="0">
                <a:solidFill>
                  <a:schemeClr val="bg2">
                    <a:lumMod val="10000"/>
                  </a:schemeClr>
                </a:solidFill>
                <a:cs typeface="B Yekan" pitchFamily="2" charset="-78"/>
              </a:rPr>
              <a:t> </a:t>
            </a:r>
            <a:endParaRPr lang="fa-IR" sz="3200" dirty="0" smtClean="0">
              <a:solidFill>
                <a:schemeClr val="bg2">
                  <a:lumMod val="10000"/>
                </a:schemeClr>
              </a:solidFill>
              <a:cs typeface="B Yekan" pitchFamily="2" charset="-78"/>
            </a:endParaRPr>
          </a:p>
          <a:p>
            <a:pPr algn="just" rtl="1"/>
            <a:r>
              <a:rPr lang="fa-IR" sz="3200" dirty="0" smtClean="0">
                <a:solidFill>
                  <a:schemeClr val="bg2">
                    <a:lumMod val="10000"/>
                  </a:schemeClr>
                </a:solidFill>
                <a:cs typeface="B Yekan" pitchFamily="2" charset="-78"/>
              </a:rPr>
              <a:t>که تا به حال وجود نداشته است</a:t>
            </a:r>
          </a:p>
        </p:txBody>
      </p:sp>
      <p:sp>
        <p:nvSpPr>
          <p:cNvPr id="11" name="Rectangle 10"/>
          <p:cNvSpPr/>
          <p:nvPr/>
        </p:nvSpPr>
        <p:spPr>
          <a:xfrm>
            <a:off x="0" y="1066800"/>
            <a:ext cx="4953000" cy="523220"/>
          </a:xfrm>
          <a:prstGeom prst="rect">
            <a:avLst/>
          </a:prstGeom>
        </p:spPr>
        <p:txBody>
          <a:bodyPr wrap="square">
            <a:spAutoFit/>
          </a:bodyPr>
          <a:lstStyle/>
          <a:p>
            <a:pPr algn="r" rtl="1"/>
            <a:r>
              <a:rPr lang="fa-IR" sz="2800" b="1" dirty="0" smtClean="0">
                <a:solidFill>
                  <a:schemeClr val="bg2">
                    <a:lumMod val="10000"/>
                  </a:schemeClr>
                </a:solidFill>
                <a:cs typeface="B Yekan" pitchFamily="2" charset="-78"/>
              </a:rPr>
              <a:t>خـلــق «ایــده جـدید کـســب و کار» </a:t>
            </a:r>
            <a:endParaRPr lang="en-US" sz="2800" b="1" dirty="0"/>
          </a:p>
        </p:txBody>
      </p:sp>
      <p:sp>
        <p:nvSpPr>
          <p:cNvPr id="12" name="Rectangle 11"/>
          <p:cNvSpPr/>
          <p:nvPr/>
        </p:nvSpPr>
        <p:spPr>
          <a:xfrm>
            <a:off x="83840" y="1590020"/>
            <a:ext cx="5097760" cy="707886"/>
          </a:xfrm>
          <a:prstGeom prst="rect">
            <a:avLst/>
          </a:prstGeom>
        </p:spPr>
        <p:txBody>
          <a:bodyPr wrap="square">
            <a:spAutoFit/>
          </a:bodyPr>
          <a:lstStyle/>
          <a:p>
            <a:pPr algn="ctr" rtl="1"/>
            <a:r>
              <a:rPr lang="fa-IR" sz="4000" b="1" dirty="0" smtClean="0">
                <a:solidFill>
                  <a:srgbClr val="00B0F0"/>
                </a:solidFill>
                <a:cs typeface="B Traffic" pitchFamily="2" charset="-78"/>
              </a:rPr>
              <a:t>یــــــعــــنــــــی </a:t>
            </a:r>
            <a:endParaRPr lang="fa-IR" sz="2800" b="1" dirty="0" smtClean="0">
              <a:solidFill>
                <a:srgbClr val="00B0F0"/>
              </a:solidFill>
              <a:cs typeface="B Traffic" pitchFamily="2" charset="-78"/>
            </a:endParaRPr>
          </a:p>
        </p:txBody>
      </p:sp>
      <p:sp>
        <p:nvSpPr>
          <p:cNvPr id="13" name="Rectangle 12"/>
          <p:cNvSpPr/>
          <p:nvPr/>
        </p:nvSpPr>
        <p:spPr>
          <a:xfrm>
            <a:off x="228600" y="5232737"/>
            <a:ext cx="4953000" cy="1015663"/>
          </a:xfrm>
          <a:prstGeom prst="rect">
            <a:avLst/>
          </a:prstGeom>
        </p:spPr>
        <p:txBody>
          <a:bodyPr wrap="square">
            <a:spAutoFit/>
          </a:bodyPr>
          <a:lstStyle/>
          <a:p>
            <a:pPr algn="ctr" rtl="1"/>
            <a:r>
              <a:rPr lang="fa-IR" sz="6000" dirty="0" smtClean="0">
                <a:solidFill>
                  <a:srgbClr val="FFFF00"/>
                </a:solidFill>
                <a:cs typeface="12   Yagut_shsmrt" pitchFamily="2" charset="-78"/>
              </a:rPr>
              <a:t>یک ایده انقلابی</a:t>
            </a:r>
          </a:p>
        </p:txBody>
      </p:sp>
      <p:cxnSp>
        <p:nvCxnSpPr>
          <p:cNvPr id="19" name="Straight Connector 18"/>
          <p:cNvCxnSpPr/>
          <p:nvPr/>
        </p:nvCxnSpPr>
        <p:spPr>
          <a:xfrm rot="5400000">
            <a:off x="17526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2004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4-Point Star 25"/>
          <p:cNvSpPr/>
          <p:nvPr/>
        </p:nvSpPr>
        <p:spPr>
          <a:xfrm>
            <a:off x="4267200" y="3009900"/>
            <a:ext cx="609600" cy="609600"/>
          </a:xfrm>
          <a:prstGeom prst="star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4-Point Star 26"/>
          <p:cNvSpPr/>
          <p:nvPr/>
        </p:nvSpPr>
        <p:spPr>
          <a:xfrm>
            <a:off x="457200" y="3048000"/>
            <a:ext cx="609600" cy="609600"/>
          </a:xfrm>
          <a:prstGeom prst="star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axkadeh\Axkade6734.jpg"/>
          <p:cNvPicPr>
            <a:picLocks noChangeAspect="1" noChangeArrowheads="1"/>
          </p:cNvPicPr>
          <p:nvPr/>
        </p:nvPicPr>
        <p:blipFill>
          <a:blip r:embed="rId3" cstate="print">
            <a:duotone>
              <a:prstClr val="black"/>
              <a:schemeClr val="accent6">
                <a:tint val="45000"/>
                <a:satMod val="400000"/>
              </a:schemeClr>
            </a:duotone>
          </a:blip>
          <a:srcRect r="11042"/>
          <a:stretch>
            <a:fillRect/>
          </a:stretch>
        </p:blipFill>
        <p:spPr bwMode="auto">
          <a:xfrm>
            <a:off x="0" y="0"/>
            <a:ext cx="9144000" cy="6858000"/>
          </a:xfrm>
          <a:prstGeom prst="rect">
            <a:avLst/>
          </a:prstGeom>
          <a:noFill/>
        </p:spPr>
      </p:pic>
      <p:sp>
        <p:nvSpPr>
          <p:cNvPr id="13" name="Rectangle 12"/>
          <p:cNvSpPr/>
          <p:nvPr/>
        </p:nvSpPr>
        <p:spPr>
          <a:xfrm>
            <a:off x="228600" y="5232737"/>
            <a:ext cx="4953000" cy="1015663"/>
          </a:xfrm>
          <a:prstGeom prst="rect">
            <a:avLst/>
          </a:prstGeom>
        </p:spPr>
        <p:txBody>
          <a:bodyPr wrap="square">
            <a:spAutoFit/>
          </a:bodyPr>
          <a:lstStyle/>
          <a:p>
            <a:pPr algn="ctr" rtl="1"/>
            <a:r>
              <a:rPr lang="fa-IR" sz="6000" dirty="0" smtClean="0">
                <a:solidFill>
                  <a:schemeClr val="tx1">
                    <a:lumMod val="50000"/>
                    <a:lumOff val="50000"/>
                  </a:schemeClr>
                </a:solidFill>
                <a:cs typeface="12   Yagut_shsmrt" pitchFamily="2" charset="-78"/>
              </a:rPr>
              <a:t>یک ایده انقلابی</a:t>
            </a:r>
          </a:p>
        </p:txBody>
      </p:sp>
      <p:sp>
        <p:nvSpPr>
          <p:cNvPr id="28" name="Rounded Rectangle 27"/>
          <p:cNvSpPr/>
          <p:nvPr/>
        </p:nvSpPr>
        <p:spPr>
          <a:xfrm>
            <a:off x="228600" y="4724400"/>
            <a:ext cx="4953000" cy="2133600"/>
          </a:xfrm>
          <a:prstGeom prst="roundRect">
            <a:avLst>
              <a:gd name="adj" fmla="val 0"/>
            </a:avLst>
          </a:prstGeom>
          <a:solidFill>
            <a:srgbClr val="FF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3200" dirty="0" smtClean="0">
                <a:solidFill>
                  <a:schemeClr val="bg1"/>
                </a:solidFill>
                <a:cs typeface="B Koodak" pitchFamily="2" charset="-78"/>
              </a:rPr>
              <a:t>اگر اینگونه فکر می‌کنید چاره‌ای ندارید جز اینکه یک نابغه باشید، </a:t>
            </a:r>
          </a:p>
          <a:p>
            <a:pPr algn="ctr" rtl="1"/>
            <a:r>
              <a:rPr lang="fa-IR" sz="3200" dirty="0" smtClean="0">
                <a:solidFill>
                  <a:schemeClr val="bg1"/>
                </a:solidFill>
                <a:cs typeface="B Koodak" pitchFamily="2" charset="-78"/>
              </a:rPr>
              <a:t>در غیراینصورت شکست‌های بزرگی خواهید خورد.</a:t>
            </a:r>
            <a:endParaRPr lang="en-US" sz="3200" dirty="0">
              <a:solidFill>
                <a:schemeClr val="bg1"/>
              </a:solidFill>
              <a:cs typeface="B Koodak" pitchFamily="2" charset="-78"/>
            </a:endParaRPr>
          </a:p>
        </p:txBody>
      </p:sp>
      <p:sp>
        <p:nvSpPr>
          <p:cNvPr id="17" name="Rounded Rectangle 16"/>
          <p:cNvSpPr/>
          <p:nvPr/>
        </p:nvSpPr>
        <p:spPr>
          <a:xfrm>
            <a:off x="228600" y="0"/>
            <a:ext cx="4953000" cy="4572000"/>
          </a:xfrm>
          <a:prstGeom prst="roundRect">
            <a:avLst>
              <a:gd name="adj" fmla="val 0"/>
            </a:avLst>
          </a:prstGeom>
          <a:solidFill>
            <a:schemeClr val="bg1">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28600" y="2362200"/>
            <a:ext cx="4876800" cy="2000548"/>
          </a:xfrm>
          <a:prstGeom prst="rect">
            <a:avLst/>
          </a:prstGeom>
          <a:noFill/>
        </p:spPr>
        <p:txBody>
          <a:bodyPr wrap="square">
            <a:spAutoFit/>
          </a:bodyPr>
          <a:lstStyle/>
          <a:p>
            <a:pPr algn="ctr" rtl="1"/>
            <a:r>
              <a:rPr lang="fa-IR" sz="3200" dirty="0" smtClean="0">
                <a:solidFill>
                  <a:schemeClr val="bg1">
                    <a:lumMod val="50000"/>
                  </a:schemeClr>
                </a:solidFill>
                <a:cs typeface="B Yekan" pitchFamily="2" charset="-78"/>
              </a:rPr>
              <a:t>ایجاد خلاقانه یک مدل‌کسب‌وکار </a:t>
            </a:r>
            <a:r>
              <a:rPr lang="fa-IR" sz="6000" dirty="0" smtClean="0">
                <a:solidFill>
                  <a:schemeClr val="bg1">
                    <a:lumMod val="50000"/>
                  </a:schemeClr>
                </a:solidFill>
                <a:cs typeface="Dast Nevis" pitchFamily="66" charset="-78"/>
              </a:rPr>
              <a:t>کامــلا جـدیـد</a:t>
            </a:r>
            <a:r>
              <a:rPr lang="fa-IR" sz="4400" dirty="0" smtClean="0">
                <a:solidFill>
                  <a:schemeClr val="bg1">
                    <a:lumMod val="50000"/>
                  </a:schemeClr>
                </a:solidFill>
                <a:cs typeface="B Yekan" pitchFamily="2" charset="-78"/>
              </a:rPr>
              <a:t> </a:t>
            </a:r>
            <a:endParaRPr lang="fa-IR" sz="3200" dirty="0" smtClean="0">
              <a:solidFill>
                <a:schemeClr val="bg1">
                  <a:lumMod val="50000"/>
                </a:schemeClr>
              </a:solidFill>
              <a:cs typeface="B Yekan" pitchFamily="2" charset="-78"/>
            </a:endParaRPr>
          </a:p>
          <a:p>
            <a:pPr algn="just" rtl="1"/>
            <a:r>
              <a:rPr lang="fa-IR" sz="3200" dirty="0" smtClean="0">
                <a:solidFill>
                  <a:schemeClr val="bg1">
                    <a:lumMod val="50000"/>
                  </a:schemeClr>
                </a:solidFill>
                <a:cs typeface="B Yekan" pitchFamily="2" charset="-78"/>
              </a:rPr>
              <a:t>که تا به حال وجود نداشته است</a:t>
            </a:r>
          </a:p>
        </p:txBody>
      </p:sp>
      <p:sp>
        <p:nvSpPr>
          <p:cNvPr id="11" name="Rectangle 10"/>
          <p:cNvSpPr/>
          <p:nvPr/>
        </p:nvSpPr>
        <p:spPr>
          <a:xfrm>
            <a:off x="0" y="1066800"/>
            <a:ext cx="4953000" cy="523220"/>
          </a:xfrm>
          <a:prstGeom prst="rect">
            <a:avLst/>
          </a:prstGeom>
        </p:spPr>
        <p:txBody>
          <a:bodyPr wrap="square">
            <a:spAutoFit/>
          </a:bodyPr>
          <a:lstStyle/>
          <a:p>
            <a:pPr algn="r" rtl="1"/>
            <a:r>
              <a:rPr lang="fa-IR" sz="2800" b="1" dirty="0" smtClean="0">
                <a:solidFill>
                  <a:schemeClr val="bg1">
                    <a:lumMod val="50000"/>
                  </a:schemeClr>
                </a:solidFill>
                <a:cs typeface="B Yekan" pitchFamily="2" charset="-78"/>
              </a:rPr>
              <a:t>خـلــق «ایــده جـدید کـســب و کار» </a:t>
            </a:r>
            <a:endParaRPr lang="en-US" sz="2800" b="1" dirty="0">
              <a:solidFill>
                <a:schemeClr val="bg1">
                  <a:lumMod val="50000"/>
                </a:schemeClr>
              </a:solidFill>
            </a:endParaRPr>
          </a:p>
        </p:txBody>
      </p:sp>
      <p:sp>
        <p:nvSpPr>
          <p:cNvPr id="12" name="Rectangle 11"/>
          <p:cNvSpPr/>
          <p:nvPr/>
        </p:nvSpPr>
        <p:spPr>
          <a:xfrm>
            <a:off x="83840" y="1590020"/>
            <a:ext cx="5097760" cy="707886"/>
          </a:xfrm>
          <a:prstGeom prst="rect">
            <a:avLst/>
          </a:prstGeom>
        </p:spPr>
        <p:txBody>
          <a:bodyPr wrap="square">
            <a:spAutoFit/>
          </a:bodyPr>
          <a:lstStyle/>
          <a:p>
            <a:pPr algn="ctr" rtl="1"/>
            <a:r>
              <a:rPr lang="fa-IR" sz="4000" b="1" dirty="0" smtClean="0">
                <a:solidFill>
                  <a:schemeClr val="bg1">
                    <a:lumMod val="50000"/>
                  </a:schemeClr>
                </a:solidFill>
                <a:cs typeface="B Traffic" pitchFamily="2" charset="-78"/>
              </a:rPr>
              <a:t>یــــــعــــنــــــی </a:t>
            </a:r>
            <a:endParaRPr lang="fa-IR" sz="2800" b="1" dirty="0" smtClean="0">
              <a:solidFill>
                <a:schemeClr val="bg1">
                  <a:lumMod val="50000"/>
                </a:schemeClr>
              </a:solidFill>
              <a:cs typeface="B Traffic" pitchFamily="2" charset="-78"/>
            </a:endParaRPr>
          </a:p>
        </p:txBody>
      </p:sp>
      <p:cxnSp>
        <p:nvCxnSpPr>
          <p:cNvPr id="19" name="Straight Connector 18"/>
          <p:cNvCxnSpPr/>
          <p:nvPr/>
        </p:nvCxnSpPr>
        <p:spPr>
          <a:xfrm rot="5400000">
            <a:off x="17526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5400000">
            <a:off x="-3200400" y="3429000"/>
            <a:ext cx="6858000" cy="0"/>
          </a:xfrm>
          <a:prstGeom prst="line">
            <a:avLst/>
          </a:prstGeom>
          <a:ln w="38100">
            <a:solidFill>
              <a:srgbClr val="002060"/>
            </a:solidFill>
          </a:ln>
        </p:spPr>
        <p:style>
          <a:lnRef idx="1">
            <a:schemeClr val="accent1"/>
          </a:lnRef>
          <a:fillRef idx="0">
            <a:schemeClr val="accent1"/>
          </a:fillRef>
          <a:effectRef idx="0">
            <a:schemeClr val="accent1"/>
          </a:effectRef>
          <a:fontRef idx="minor">
            <a:schemeClr val="tx1"/>
          </a:fontRef>
        </p:style>
      </p:cxnSp>
      <p:sp>
        <p:nvSpPr>
          <p:cNvPr id="26" name="4-Point Star 25"/>
          <p:cNvSpPr/>
          <p:nvPr/>
        </p:nvSpPr>
        <p:spPr>
          <a:xfrm>
            <a:off x="4267200" y="3009900"/>
            <a:ext cx="609600" cy="609600"/>
          </a:xfrm>
          <a:prstGeom prst="star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7" name="4-Point Star 26"/>
          <p:cNvSpPr/>
          <p:nvPr/>
        </p:nvSpPr>
        <p:spPr>
          <a:xfrm>
            <a:off x="457200" y="3048000"/>
            <a:ext cx="609600" cy="609600"/>
          </a:xfrm>
          <a:prstGeom prst="star4">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4" name="Rectangle 13"/>
          <p:cNvSpPr/>
          <p:nvPr/>
        </p:nvSpPr>
        <p:spPr>
          <a:xfrm rot="19401238">
            <a:off x="228600" y="2087434"/>
            <a:ext cx="4953000" cy="1200329"/>
          </a:xfrm>
          <a:prstGeom prst="rect">
            <a:avLst/>
          </a:prstGeom>
        </p:spPr>
        <p:txBody>
          <a:bodyPr wrap="square">
            <a:spAutoFit/>
          </a:bodyPr>
          <a:lstStyle/>
          <a:p>
            <a:pPr algn="ctr" rtl="1"/>
            <a:r>
              <a:rPr lang="fa-IR" sz="7200" b="1" dirty="0" smtClean="0">
                <a:solidFill>
                  <a:srgbClr val="FFFF00"/>
                </a:solidFill>
                <a:cs typeface="12   Yagut_shsmrt" pitchFamily="2" charset="-78"/>
              </a:rPr>
              <a:t>باور نادرست</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989</TotalTime>
  <Words>5712</Words>
  <Application>Microsoft Office PowerPoint</Application>
  <PresentationFormat>On-screen Show (4:3)</PresentationFormat>
  <Paragraphs>374</Paragraphs>
  <Slides>56</Slides>
  <Notes>47</Notes>
  <HiddenSlides>0</HiddenSlides>
  <MMClips>0</MMClips>
  <ScaleCrop>false</ScaleCrop>
  <HeadingPairs>
    <vt:vector size="4" baseType="variant">
      <vt:variant>
        <vt:lpstr>Theme</vt:lpstr>
      </vt:variant>
      <vt:variant>
        <vt:i4>1</vt:i4>
      </vt:variant>
      <vt:variant>
        <vt:lpstr>Slide Titles</vt:lpstr>
      </vt:variant>
      <vt:variant>
        <vt:i4>56</vt:i4>
      </vt:variant>
    </vt:vector>
  </HeadingPairs>
  <TitlesOfParts>
    <vt:vector size="57" baseType="lpstr">
      <vt:lpstr>Office Theme</vt:lpstr>
      <vt:lpstr>خلق ایده کسب و کار</vt:lpstr>
      <vt:lpstr>ایده‌ای</vt:lpstr>
      <vt:lpstr>ایده‌ای</vt:lpstr>
      <vt:lpstr>Slide 4</vt:lpstr>
      <vt:lpstr>Slide 5</vt:lpstr>
      <vt:lpstr>Slide 6</vt:lpstr>
      <vt:lpstr>Slide 7</vt:lpstr>
      <vt:lpstr>Slide 8</vt:lpstr>
      <vt:lpstr>Slide 9</vt:lpstr>
      <vt:lpstr>Slide 10</vt:lpstr>
      <vt:lpstr>باور درست</vt:lpstr>
      <vt:lpstr>باور درست</vt:lpstr>
      <vt:lpstr>باور درست</vt:lpstr>
      <vt:lpstr>باور درست</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یادتان نرود...</vt:lpstr>
      <vt:lpstr>یادتان نرود...</vt:lpstr>
      <vt:lpstr>یادتان نرود...</vt:lpstr>
      <vt:lpstr>یادتان نرود...</vt:lpstr>
      <vt:lpstr>پس برای خلق یک ایده کسب و کار</vt:lpstr>
      <vt:lpstr>پس برای خلق یک ایده کسب و کار</vt:lpstr>
      <vt:lpstr>پس برای خلق یک ایده کسب و کار</vt:lpstr>
      <vt:lpstr>پس برای خلق یک ایده کسب و کار</vt:lpstr>
      <vt:lpstr>پس برای خلق یک ایده کسب و کار</vt:lpstr>
      <vt:lpstr>و در آخر</vt:lpstr>
      <vt:lpstr>و در آخر</vt:lpstr>
      <vt:lpstr>و در آخر</vt:lpstr>
      <vt:lpstr>و در آخر</vt:lpstr>
      <vt:lpstr>و در آخر</vt:lpstr>
    </vt:vector>
  </TitlesOfParts>
  <Company>NPSoft.ir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NPSoft</dc:creator>
  <cp:lastModifiedBy>mahdi</cp:lastModifiedBy>
  <cp:revision>99</cp:revision>
  <dcterms:created xsi:type="dcterms:W3CDTF">2014-10-20T06:27:26Z</dcterms:created>
  <dcterms:modified xsi:type="dcterms:W3CDTF">2014-10-30T13:01:37Z</dcterms:modified>
</cp:coreProperties>
</file>